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  <a:srgbClr val="B17ED8"/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7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3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0863-BF3E-4DFE-9B4A-CF227A44DEB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6714-F636-43AC-9A29-62F73D04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9" Type="http://schemas.openxmlformats.org/officeDocument/2006/relationships/image" Target="../media/image57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34" Type="http://schemas.openxmlformats.org/officeDocument/2006/relationships/image" Target="../media/image52.jpeg"/><Relationship Id="rId42" Type="http://schemas.openxmlformats.org/officeDocument/2006/relationships/image" Target="../media/image60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png"/><Relationship Id="rId33" Type="http://schemas.openxmlformats.org/officeDocument/2006/relationships/image" Target="../media/image51.jpeg"/><Relationship Id="rId38" Type="http://schemas.openxmlformats.org/officeDocument/2006/relationships/image" Target="../media/image56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7.jpeg"/><Relationship Id="rId41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32" Type="http://schemas.openxmlformats.org/officeDocument/2006/relationships/image" Target="../media/image50.jpeg"/><Relationship Id="rId37" Type="http://schemas.openxmlformats.org/officeDocument/2006/relationships/image" Target="../media/image55.jpeg"/><Relationship Id="rId40" Type="http://schemas.openxmlformats.org/officeDocument/2006/relationships/image" Target="../media/image58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6.jpeg"/><Relationship Id="rId36" Type="http://schemas.openxmlformats.org/officeDocument/2006/relationships/image" Target="../media/image54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31" Type="http://schemas.openxmlformats.org/officeDocument/2006/relationships/image" Target="../media/image49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openxmlformats.org/officeDocument/2006/relationships/image" Target="../media/image45.jpeg"/><Relationship Id="rId30" Type="http://schemas.openxmlformats.org/officeDocument/2006/relationships/image" Target="../media/image48.jpeg"/><Relationship Id="rId35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bg1">
                <a:lumMod val="95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82000">
              <a:srgbClr val="C9A6E4"/>
            </a:gs>
            <a:gs pos="25000">
              <a:srgbClr val="7030A0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2868930"/>
            <a:ext cx="9144000" cy="313182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lgerian" panose="04020705040A02060702" pitchFamily="82" charset="0"/>
              </a:rPr>
              <a:t>to </a:t>
            </a:r>
            <a:r>
              <a:rPr lang="en-US" sz="7200" dirty="0">
                <a:latin typeface="Algerian" panose="04020705040A02060702" pitchFamily="82" charset="0"/>
              </a:rPr>
              <a:t>the 2017 Ladysmith </a:t>
            </a:r>
            <a:r>
              <a:rPr lang="en-US" sz="7200" dirty="0" smtClean="0">
                <a:latin typeface="Algerian" panose="04020705040A02060702" pitchFamily="82" charset="0"/>
              </a:rPr>
              <a:t/>
            </a:r>
            <a:br>
              <a:rPr lang="en-US" sz="7200" dirty="0" smtClean="0">
                <a:latin typeface="Algerian" panose="04020705040A02060702" pitchFamily="82" charset="0"/>
              </a:rPr>
            </a:br>
            <a:r>
              <a:rPr lang="en-US" sz="7200" dirty="0" smtClean="0">
                <a:latin typeface="Algerian" panose="04020705040A02060702" pitchFamily="82" charset="0"/>
              </a:rPr>
              <a:t>Cross </a:t>
            </a:r>
            <a:r>
              <a:rPr lang="en-US" sz="7200" dirty="0">
                <a:latin typeface="Algerian" panose="04020705040A02060702" pitchFamily="82" charset="0"/>
              </a:rPr>
              <a:t>Country Awards Ceremony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1740" y="320040"/>
            <a:ext cx="7063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lgerian" panose="04020705040A02060702" pitchFamily="82" charset="0"/>
                <a:ea typeface="+mj-ea"/>
                <a:cs typeface="+mj-cs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8330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0000">
              <a:srgbClr val="7030A0"/>
            </a:gs>
            <a:gs pos="94156">
              <a:schemeClr val="accent4">
                <a:lumMod val="60000"/>
                <a:lumOff val="40000"/>
              </a:schemeClr>
            </a:gs>
            <a:gs pos="38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alisto MT" panose="02040603050505030304" pitchFamily="18" charset="0"/>
              </a:rPr>
              <a:t>2000 Career Wins Milestone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70" y="1939925"/>
            <a:ext cx="8031480" cy="3260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800" dirty="0"/>
              <a:t>Serenity </a:t>
            </a:r>
            <a:r>
              <a:rPr lang="en-US" sz="8800" dirty="0" err="1" smtClean="0"/>
              <a:t>Hetke</a:t>
            </a:r>
            <a:endParaRPr lang="en-US" sz="8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 fontAlgn="base">
              <a:buNone/>
            </a:pPr>
            <a:r>
              <a:rPr lang="en-US" sz="3600" dirty="0"/>
              <a:t>2000th career win on 9/14/17 at Chetek</a:t>
            </a:r>
          </a:p>
          <a:p>
            <a:pPr marL="0" indent="0" fontAlgn="base">
              <a:buNone/>
            </a:pPr>
            <a:r>
              <a:rPr lang="en-US" sz="3600" dirty="0"/>
              <a:t>2500th career win at 10/28/17 at </a:t>
            </a:r>
            <a:r>
              <a:rPr lang="en-US" sz="3600" dirty="0" smtClean="0"/>
              <a:t>State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ladysmithccandtrack.weebly.com/uploads/8/2/6/1/82610606/20171020-16263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17142" r="27243" b="21595"/>
          <a:stretch/>
        </p:blipFill>
        <p:spPr bwMode="auto">
          <a:xfrm>
            <a:off x="8961120" y="1802764"/>
            <a:ext cx="2743200" cy="4287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4">
                <a:lumMod val="60000"/>
                <a:lumOff val="40000"/>
              </a:schemeClr>
            </a:gs>
            <a:gs pos="46000">
              <a:schemeClr val="bg1"/>
            </a:gs>
            <a:gs pos="94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11" y="868045"/>
            <a:ext cx="10351363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2017 All-Area Cross Country Recipients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944" y="1626055"/>
            <a:ext cx="823477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Christian Gomez</a:t>
            </a:r>
          </a:p>
          <a:p>
            <a:pPr marL="0" indent="0">
              <a:buNone/>
            </a:pP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	Serenity </a:t>
            </a:r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Hetke</a:t>
            </a: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Connor 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Berg</a:t>
            </a:r>
          </a:p>
          <a:p>
            <a:pPr marL="0" indent="0">
              <a:buNone/>
            </a:pP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	Kylee 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Becker</a:t>
            </a:r>
          </a:p>
          <a:p>
            <a:pPr marL="0" indent="0">
              <a:buNone/>
            </a:pP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		Erica </a:t>
            </a:r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Loe</a:t>
            </a: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07" y="3801724"/>
            <a:ext cx="3468348" cy="27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7030A0"/>
            </a:gs>
            <a:gs pos="3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715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latin typeface="Algerian" panose="04020705040A02060702" pitchFamily="82" charset="0"/>
              </a:rPr>
              <a:t>All-Conference Honors</a:t>
            </a:r>
            <a:r>
              <a:rPr lang="en-US" sz="6000" dirty="0">
                <a:latin typeface="Algerian" panose="04020705040A02060702" pitchFamily="82" charset="0"/>
              </a:rPr>
              <a:t/>
            </a:r>
            <a:br>
              <a:rPr lang="en-US" sz="6000" dirty="0">
                <a:latin typeface="Algerian" panose="04020705040A02060702" pitchFamily="82" charset="0"/>
              </a:rPr>
            </a:b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7456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Need to place in the </a:t>
            </a:r>
            <a:r>
              <a:rPr lang="en-US" sz="5400" b="1" dirty="0"/>
              <a:t>Top 10 </a:t>
            </a:r>
            <a:r>
              <a:rPr lang="en-US" sz="5400" dirty="0"/>
              <a:t>at the Heart of the North Conference Meet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4800" b="1" dirty="0"/>
              <a:t>2016 - Hosted by Cumberland</a:t>
            </a:r>
          </a:p>
          <a:p>
            <a:pPr marL="0" indent="0" algn="ctr">
              <a:buNone/>
            </a:pPr>
            <a:r>
              <a:rPr lang="en-US" sz="4800" b="1" dirty="0"/>
              <a:t>2017 - Hosted by Hayward</a:t>
            </a:r>
          </a:p>
          <a:p>
            <a:pPr marL="0" indent="0" algn="ctr">
              <a:buNone/>
            </a:pPr>
            <a:r>
              <a:rPr lang="en-US" sz="4800" b="1" dirty="0"/>
              <a:t>2018 - Hosted by Ladysmith</a:t>
            </a:r>
          </a:p>
        </p:txBody>
      </p:sp>
    </p:spTree>
    <p:extLst>
      <p:ext uri="{BB962C8B-B14F-4D97-AF65-F5344CB8AC3E}">
        <p14:creationId xmlns:p14="http://schemas.microsoft.com/office/powerpoint/2010/main" val="32509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lumMod val="95000"/>
              </a:schemeClr>
            </a:gs>
            <a:gs pos="26000">
              <a:schemeClr val="accent4">
                <a:lumMod val="60000"/>
                <a:lumOff val="40000"/>
              </a:schemeClr>
            </a:gs>
            <a:gs pos="84000">
              <a:srgbClr val="B17E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0" y="-145456"/>
            <a:ext cx="8360144" cy="1528486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Algerian" panose="04020705040A02060702" pitchFamily="82" charset="0"/>
              </a:rPr>
              <a:t>All-Conference Honors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220" y="4568517"/>
            <a:ext cx="10515600" cy="29181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/>
              <a:t>Connor Berg </a:t>
            </a:r>
            <a:r>
              <a:rPr lang="en-US" sz="3900" dirty="0"/>
              <a:t>- 1st Place (HON Boys Conference Champ)</a:t>
            </a:r>
          </a:p>
          <a:p>
            <a:pPr marL="0" indent="0">
              <a:buNone/>
            </a:pPr>
            <a:r>
              <a:rPr lang="en-US" sz="3900" b="1" dirty="0"/>
              <a:t>Erica </a:t>
            </a:r>
            <a:r>
              <a:rPr lang="en-US" sz="3900" b="1" dirty="0" err="1"/>
              <a:t>Loe</a:t>
            </a:r>
            <a:r>
              <a:rPr lang="en-US" sz="3900" b="1" dirty="0"/>
              <a:t> </a:t>
            </a:r>
            <a:r>
              <a:rPr lang="en-US" sz="3900" dirty="0"/>
              <a:t>- 1st Place (HON Girls Conference Champ)</a:t>
            </a:r>
          </a:p>
          <a:p>
            <a:pPr marL="0" indent="0">
              <a:buNone/>
            </a:pPr>
            <a:r>
              <a:rPr lang="en-US" sz="3900" b="1" dirty="0"/>
              <a:t>Kylee Becker </a:t>
            </a:r>
            <a:r>
              <a:rPr lang="en-US" sz="3900" dirty="0"/>
              <a:t>- 4th Place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adysmithccandtrack.weebly.com/uploads/8/2/6/1/82610606/20171010-18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75" y="998635"/>
            <a:ext cx="6346456" cy="3569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</a:schemeClr>
            </a:gs>
            <a:gs pos="26000">
              <a:schemeClr val="accent4">
                <a:lumMod val="60000"/>
                <a:lumOff val="40000"/>
              </a:schemeClr>
            </a:gs>
            <a:gs pos="84000">
              <a:srgbClr val="B17ED8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5184"/>
            <a:ext cx="12192000" cy="163512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alisto MT" panose="02040603050505030304" pitchFamily="18" charset="0"/>
              </a:rPr>
              <a:t>State Qualifiers / WCCCA Academic All-State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05" y="2243772"/>
            <a:ext cx="105156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State Qualifier </a:t>
            </a:r>
            <a:r>
              <a:rPr lang="en-US" sz="3600" dirty="0"/>
              <a:t>- Top 2 teams and top 5 individuals who are not a part of a state qualifying </a:t>
            </a:r>
            <a:r>
              <a:rPr lang="en-US" sz="3600" dirty="0" smtClean="0"/>
              <a:t>team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u="sng" dirty="0"/>
              <a:t>WCCCA Academic All-State</a:t>
            </a:r>
            <a:r>
              <a:rPr lang="en-US" sz="3600" dirty="0"/>
              <a:t> - Qualify for the State Meet and have a cumulative GPA of 3.5 or higher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" y="308610"/>
            <a:ext cx="11635740" cy="62865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66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506">
              <a:srgbClr val="7030A0"/>
            </a:gs>
            <a:gs pos="50000">
              <a:schemeClr val="bg1">
                <a:lumMod val="95000"/>
              </a:schemeClr>
            </a:gs>
            <a:gs pos="26000">
              <a:schemeClr val="accent4">
                <a:lumMod val="60000"/>
                <a:lumOff val="40000"/>
              </a:schemeClr>
            </a:gs>
            <a:gs pos="84000">
              <a:srgbClr val="B17ED8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11887200" cy="1325563"/>
          </a:xfrm>
        </p:spPr>
        <p:txBody>
          <a:bodyPr/>
          <a:lstStyle/>
          <a:p>
            <a:r>
              <a:rPr lang="en-US" b="1" u="sng" dirty="0">
                <a:latin typeface="Calisto MT" panose="02040603050505030304" pitchFamily="18" charset="0"/>
              </a:rPr>
              <a:t>State Qualifiers / WCCCA Academic All-State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10896600" cy="448373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Connor Berg </a:t>
            </a:r>
            <a:r>
              <a:rPr lang="en-US" sz="4000" b="1" dirty="0" smtClean="0"/>
              <a:t>–</a:t>
            </a:r>
          </a:p>
          <a:p>
            <a:endParaRPr lang="en-US" dirty="0" smtClean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4000" b="1" dirty="0"/>
              <a:t>Erica </a:t>
            </a:r>
            <a:r>
              <a:rPr lang="en-US" sz="4000" b="1" dirty="0" err="1"/>
              <a:t>Loe</a:t>
            </a:r>
            <a:r>
              <a:rPr lang="en-US" sz="4000" b="1" dirty="0"/>
              <a:t> </a:t>
            </a:r>
            <a:r>
              <a:rPr lang="en-US" sz="4000" b="1" dirty="0" smtClean="0"/>
              <a:t>–</a:t>
            </a:r>
          </a:p>
          <a:p>
            <a:endParaRPr lang="en-US" dirty="0" smtClean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4000" b="1" dirty="0"/>
              <a:t>Serenity </a:t>
            </a:r>
            <a:r>
              <a:rPr lang="en-US" sz="4000" b="1" dirty="0" err="1"/>
              <a:t>Hetke</a:t>
            </a:r>
            <a:r>
              <a:rPr lang="en-US" sz="4000" b="1" dirty="0"/>
              <a:t> -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15776"/>
              </p:ext>
            </p:extLst>
          </p:nvPr>
        </p:nvGraphicFramePr>
        <p:xfrm>
          <a:off x="2809240" y="2408053"/>
          <a:ext cx="81280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Sectional Meet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</a:t>
                      </a:r>
                      <a:r>
                        <a:rPr lang="en-US" sz="2800" baseline="0" dirty="0" smtClean="0"/>
                        <a:t> Meet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Individual</a:t>
                      </a:r>
                      <a:r>
                        <a:rPr lang="en-US" sz="2400" baseline="0" dirty="0" smtClean="0"/>
                        <a:t> State Qualifier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Place in 17:26.31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7824"/>
              </p:ext>
            </p:extLst>
          </p:nvPr>
        </p:nvGraphicFramePr>
        <p:xfrm>
          <a:off x="3314700" y="3836055"/>
          <a:ext cx="76225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Sectional Meet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</a:t>
                      </a:r>
                      <a:r>
                        <a:rPr lang="en-US" sz="2800" baseline="0" dirty="0" smtClean="0"/>
                        <a:t> Meet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Sectional Champion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7th Place in 19:44.34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5776"/>
              </p:ext>
            </p:extLst>
          </p:nvPr>
        </p:nvGraphicFramePr>
        <p:xfrm>
          <a:off x="2809240" y="5528780"/>
          <a:ext cx="8128000" cy="98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9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Sectional Meet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</a:t>
                      </a:r>
                      <a:r>
                        <a:rPr lang="en-US" sz="2800" baseline="0" dirty="0" smtClean="0"/>
                        <a:t> Meet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5th Individual State Qualifier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73rd Place in 21:53.18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39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250">
              <a:schemeClr val="accent4">
                <a:lumMod val="60000"/>
                <a:lumOff val="40000"/>
              </a:schemeClr>
            </a:gs>
            <a:gs pos="47500">
              <a:schemeClr val="bg1">
                <a:lumMod val="95000"/>
              </a:schemeClr>
            </a:gs>
            <a:gs pos="91000">
              <a:srgbClr val="7030A0"/>
            </a:gs>
            <a:gs pos="4000">
              <a:srgbClr val="C9A6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966"/>
            <a:ext cx="10515600" cy="1325563"/>
          </a:xfrm>
          <a:gradFill>
            <a:gsLst>
              <a:gs pos="77000">
                <a:schemeClr val="accent4">
                  <a:lumMod val="60000"/>
                  <a:lumOff val="40000"/>
                </a:schemeClr>
              </a:gs>
              <a:gs pos="83000">
                <a:srgbClr val="7030A0"/>
              </a:gs>
              <a:gs pos="71000">
                <a:srgbClr val="C9A6E4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latin typeface="Calisto MT" panose="02040603050505030304" pitchFamily="18" charset="0"/>
              </a:rPr>
              <a:t>Newcomers of the Year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sto MT" panose="02040603050505030304" pitchFamily="18" charset="0"/>
              </a:rPr>
            </a:br>
            <a:endParaRPr lang="en-US" b="1" u="sng" dirty="0">
              <a:solidFill>
                <a:schemeClr val="accent4">
                  <a:lumMod val="60000"/>
                  <a:lumOff val="4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99252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One of the top performers among first year athletes who best demonstrates leadership, positive attitude, great work ethic, and a team-first approach.</a:t>
            </a:r>
          </a:p>
        </p:txBody>
      </p:sp>
    </p:spTree>
    <p:extLst>
      <p:ext uri="{BB962C8B-B14F-4D97-AF65-F5344CB8AC3E}">
        <p14:creationId xmlns:p14="http://schemas.microsoft.com/office/powerpoint/2010/main" val="7207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7500">
              <a:schemeClr val="bg1">
                <a:lumMod val="95000"/>
              </a:schemeClr>
            </a:gs>
            <a:gs pos="76000">
              <a:schemeClr val="accent4">
                <a:lumMod val="60000"/>
                <a:lumOff val="40000"/>
              </a:schemeClr>
            </a:gs>
            <a:gs pos="8000">
              <a:srgbClr val="B17ED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u="sng" dirty="0">
                <a:latin typeface="Calisto MT" panose="02040603050505030304" pitchFamily="18" charset="0"/>
              </a:rPr>
              <a:t>Girls Newcomer of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>
                <a:latin typeface="Algerian" panose="04020705040A02060702" pitchFamily="82" charset="0"/>
              </a:rPr>
              <a:t>		Kylee Becker</a:t>
            </a:r>
          </a:p>
          <a:p>
            <a:pPr marL="0" indent="0">
              <a:buNone/>
            </a:pPr>
            <a:endParaRPr lang="en-US" sz="3200" dirty="0">
              <a:latin typeface="Algerian" panose="04020705040A02060702" pitchFamily="82" charset="0"/>
            </a:endParaRPr>
          </a:p>
          <a:p>
            <a:pPr fontAlgn="base"/>
            <a:r>
              <a:rPr lang="en-US" sz="3600" dirty="0"/>
              <a:t>452 wins this season</a:t>
            </a:r>
          </a:p>
          <a:p>
            <a:pPr fontAlgn="base"/>
            <a:r>
              <a:rPr lang="en-US" sz="3600" dirty="0"/>
              <a:t>4th at Conference </a:t>
            </a:r>
            <a:r>
              <a:rPr lang="en-US" sz="3600" dirty="0" smtClean="0"/>
              <a:t>– </a:t>
            </a:r>
          </a:p>
          <a:p>
            <a:pPr marL="0" indent="0" fontAlgn="base">
              <a:buNone/>
            </a:pPr>
            <a:r>
              <a:rPr lang="en-US" sz="3600" dirty="0" smtClean="0"/>
              <a:t>	2nd </a:t>
            </a:r>
            <a:r>
              <a:rPr lang="en-US" sz="3600" dirty="0"/>
              <a:t>highest finish for a Ladysmith </a:t>
            </a:r>
            <a:endParaRPr lang="en-US" sz="3600" dirty="0" smtClean="0"/>
          </a:p>
          <a:p>
            <a:pPr marL="0" indent="0" fontAlgn="base">
              <a:buNone/>
            </a:pPr>
            <a:r>
              <a:rPr lang="en-US" sz="3600" dirty="0"/>
              <a:t>	</a:t>
            </a:r>
            <a:r>
              <a:rPr lang="en-US" sz="3600" dirty="0" smtClean="0"/>
              <a:t>freshman </a:t>
            </a:r>
            <a:r>
              <a:rPr lang="en-US" sz="3600" dirty="0"/>
              <a:t>CC </a:t>
            </a:r>
            <a:r>
              <a:rPr lang="en-US" sz="3600" dirty="0" smtClean="0"/>
              <a:t>runner </a:t>
            </a:r>
            <a:endParaRPr lang="en-US" sz="3600" dirty="0"/>
          </a:p>
          <a:p>
            <a:pPr fontAlgn="base"/>
            <a:r>
              <a:rPr lang="en-US" sz="3600" dirty="0"/>
              <a:t>Missed qualifying for State by 3 places.</a:t>
            </a:r>
          </a:p>
          <a:p>
            <a:endParaRPr lang="en-US" dirty="0"/>
          </a:p>
        </p:txBody>
      </p:sp>
      <p:pic>
        <p:nvPicPr>
          <p:cNvPr id="2050" name="Picture 2" descr="https://ladysmithccandtrack.weebly.com/uploads/8/2/6/1/82610606/20170829-160733-1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10036" r="12140" b="16526"/>
          <a:stretch/>
        </p:blipFill>
        <p:spPr bwMode="auto">
          <a:xfrm>
            <a:off x="8976359" y="1284922"/>
            <a:ext cx="2902611" cy="489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500">
              <a:schemeClr val="bg1">
                <a:lumMod val="95000"/>
              </a:schemeClr>
            </a:gs>
            <a:gs pos="76000">
              <a:schemeClr val="accent4">
                <a:lumMod val="60000"/>
                <a:lumOff val="40000"/>
              </a:schemeClr>
            </a:gs>
            <a:gs pos="22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90" y="480060"/>
            <a:ext cx="8351520" cy="1245870"/>
          </a:xfrm>
          <a:noFill/>
        </p:spPr>
        <p:txBody>
          <a:bodyPr>
            <a:normAutofit fontScale="90000"/>
          </a:bodyPr>
          <a:lstStyle/>
          <a:p>
            <a:r>
              <a:rPr lang="en-US" sz="5400" b="1" u="sng" dirty="0">
                <a:latin typeface="Calisto MT" panose="02040603050505030304" pitchFamily="18" charset="0"/>
              </a:rPr>
              <a:t>Boys Newcomer of the </a:t>
            </a:r>
            <a:r>
              <a:rPr lang="en-US" sz="5400" b="1" u="sng" dirty="0" smtClean="0">
                <a:latin typeface="Calisto MT" panose="02040603050505030304" pitchFamily="18" charset="0"/>
              </a:rPr>
              <a:t>Year</a:t>
            </a:r>
            <a:r>
              <a:rPr lang="en-US" dirty="0">
                <a:latin typeface="Calisto MT" panose="02040603050505030304" pitchFamily="18" charset="0"/>
              </a:rPr>
              <a:t/>
            </a:r>
            <a:br>
              <a:rPr lang="en-US" dirty="0">
                <a:latin typeface="Calisto MT" panose="02040603050505030304" pitchFamily="18" charset="0"/>
              </a:rPr>
            </a:br>
            <a:endParaRPr lang="en-US" dirty="0">
              <a:latin typeface="Calisto MT" panose="02040603050505030304" pitchFamily="18" charset="0"/>
            </a:endParaRPr>
          </a:p>
        </p:txBody>
      </p:sp>
      <p:pic>
        <p:nvPicPr>
          <p:cNvPr id="1026" name="Picture 2" descr="https://ladysmithccandtrack.weebly.com/uploads/8/2/6/1/82610606/20170907-171939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r="19452" b="7505"/>
          <a:stretch/>
        </p:blipFill>
        <p:spPr bwMode="auto">
          <a:xfrm>
            <a:off x="9589770" y="1145594"/>
            <a:ext cx="2038593" cy="481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1090" y="1725930"/>
            <a:ext cx="8488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lgerian" panose="04020705040A02060702" pitchFamily="82" charset="0"/>
              </a:rPr>
              <a:t>Austin </a:t>
            </a:r>
            <a:r>
              <a:rPr lang="en-US" sz="5400" dirty="0" err="1" smtClean="0">
                <a:latin typeface="Algerian" panose="04020705040A02060702" pitchFamily="82" charset="0"/>
              </a:rPr>
              <a:t>Kroening</a:t>
            </a:r>
            <a:endParaRPr lang="en-US" sz="5400" dirty="0" smtClean="0">
              <a:latin typeface="Algerian" panose="04020705040A02060702" pitchFamily="82" charset="0"/>
            </a:endParaRPr>
          </a:p>
          <a:p>
            <a:endParaRPr lang="en-US" sz="3600" dirty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/>
              <a:t>429 wins this season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/>
              <a:t>5th freshman boy to finish at Conference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/>
              <a:t>8th freshman boy to finish at Sectionals</a:t>
            </a:r>
          </a:p>
        </p:txBody>
      </p:sp>
    </p:spTree>
    <p:extLst>
      <p:ext uri="{BB962C8B-B14F-4D97-AF65-F5344CB8AC3E}">
        <p14:creationId xmlns:p14="http://schemas.microsoft.com/office/powerpoint/2010/main" val="42637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B17ED8"/>
            </a:gs>
            <a:gs pos="76000">
              <a:schemeClr val="accent3">
                <a:lumMod val="20000"/>
                <a:lumOff val="80000"/>
              </a:schemeClr>
            </a:gs>
            <a:gs pos="7000">
              <a:srgbClr val="7030A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260" y="595999"/>
            <a:ext cx="7048500" cy="1325563"/>
          </a:xfrm>
          <a:ln cmpd="thickThin">
            <a:noFill/>
          </a:ln>
        </p:spPr>
        <p:txBody>
          <a:bodyPr>
            <a:normAutofit/>
          </a:bodyPr>
          <a:lstStyle/>
          <a:p>
            <a:r>
              <a:rPr lang="en-US" sz="6600" b="1" u="sng" dirty="0">
                <a:latin typeface="Calisto MT" panose="02040603050505030304" pitchFamily="18" charset="0"/>
              </a:rPr>
              <a:t>Coach’s Awards</a:t>
            </a:r>
            <a:endParaRPr lang="en-US" sz="6600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622"/>
            <a:ext cx="77685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Positive attitude, great work ethic, and does a lot of positive things for the team which may or may not go unrecognized.</a:t>
            </a:r>
          </a:p>
        </p:txBody>
      </p:sp>
      <p:pic>
        <p:nvPicPr>
          <p:cNvPr id="3074" name="Picture 2" descr="Image result for cross countr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26" y="4042305"/>
            <a:ext cx="3596044" cy="24956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60000"/>
                <a:lumOff val="40000"/>
              </a:schemeClr>
            </a:gs>
            <a:gs pos="51000">
              <a:srgbClr val="C9A6E4"/>
            </a:gs>
            <a:gs pos="15000">
              <a:srgbClr val="7030A0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3655"/>
          </a:xfrm>
        </p:spPr>
        <p:txBody>
          <a:bodyPr/>
          <a:lstStyle/>
          <a:p>
            <a:pPr algn="ctr"/>
            <a:r>
              <a:rPr lang="en-US" u="sng" dirty="0" smtClean="0">
                <a:latin typeface="Arial Black" panose="020B0A04020102020204" pitchFamily="34" charset="0"/>
              </a:rPr>
              <a:t>MS Season Awards</a:t>
            </a:r>
            <a:r>
              <a:rPr lang="en-US" dirty="0" smtClean="0">
                <a:effectLst/>
                <a:latin typeface="Arial Black" panose="020B0A04020102020204" pitchFamily="34" charset="0"/>
              </a:rPr>
              <a:t/>
            </a:r>
            <a:br>
              <a:rPr lang="en-US" dirty="0" smtClean="0">
                <a:effectLst/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170"/>
            <a:ext cx="10515600" cy="48167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5200" b="1" u="sng" dirty="0"/>
              <a:t>Participated</a:t>
            </a:r>
            <a:r>
              <a:rPr lang="en-US" sz="5200" dirty="0"/>
              <a:t> - Finished the season, but didn’t complete and/or make-up all the required team </a:t>
            </a:r>
            <a:r>
              <a:rPr lang="en-US" sz="5200" dirty="0" smtClean="0"/>
              <a:t>events.</a:t>
            </a:r>
          </a:p>
          <a:p>
            <a:pPr marL="0" indent="0">
              <a:buNone/>
            </a:pPr>
            <a:endParaRPr lang="en-US" sz="5200" b="0" dirty="0" smtClean="0">
              <a:effectLst/>
            </a:endParaRPr>
          </a:p>
          <a:p>
            <a:pPr marL="0" indent="0">
              <a:buNone/>
            </a:pPr>
            <a:r>
              <a:rPr lang="en-US" sz="5200" b="1" u="sng" dirty="0"/>
              <a:t>Completed</a:t>
            </a:r>
            <a:r>
              <a:rPr lang="en-US" sz="5200" dirty="0"/>
              <a:t> - Finished the season and completed and/or made-up all the required team </a:t>
            </a:r>
            <a:r>
              <a:rPr lang="en-US" sz="5200" dirty="0" smtClean="0"/>
              <a:t>events</a:t>
            </a:r>
          </a:p>
          <a:p>
            <a:pPr marL="0" indent="0">
              <a:buNone/>
            </a:pPr>
            <a:endParaRPr lang="en-US" sz="5200" b="0" dirty="0" smtClean="0">
              <a:effectLst/>
            </a:endParaRPr>
          </a:p>
          <a:p>
            <a:pPr marL="0" indent="0">
              <a:buNone/>
            </a:pPr>
            <a:r>
              <a:rPr lang="en-US" sz="5200" b="1" u="sng" dirty="0"/>
              <a:t>Rising Star Award</a:t>
            </a:r>
            <a:r>
              <a:rPr lang="en-US" sz="5200" dirty="0"/>
              <a:t> </a:t>
            </a:r>
            <a:r>
              <a:rPr lang="en-US" sz="5200" dirty="0" smtClean="0"/>
              <a:t>– </a:t>
            </a:r>
          </a:p>
          <a:p>
            <a:pPr marL="0" indent="0">
              <a:buNone/>
            </a:pPr>
            <a:r>
              <a:rPr lang="en-US" sz="5200" dirty="0" smtClean="0"/>
              <a:t>Completed </a:t>
            </a:r>
            <a:r>
              <a:rPr lang="en-US" sz="5200" dirty="0"/>
              <a:t>the season and </a:t>
            </a:r>
          </a:p>
          <a:p>
            <a:pPr marL="0" indent="0">
              <a:buNone/>
            </a:pPr>
            <a:r>
              <a:rPr lang="en-US" sz="5200" dirty="0" smtClean="0"/>
              <a:t>earned </a:t>
            </a:r>
            <a:r>
              <a:rPr lang="en-US" sz="5200" dirty="0"/>
              <a:t>50 or more wins</a:t>
            </a:r>
            <a:endParaRPr lang="en-US" sz="5200" b="0" dirty="0" smtClean="0"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pic>
        <p:nvPicPr>
          <p:cNvPr id="1026" name="Picture 2" descr="https://ladysmithccandtrack.weebly.com/uploads/8/2/6/1/82610606/ladymsxc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24203" r="4562" b="5414"/>
          <a:stretch/>
        </p:blipFill>
        <p:spPr bwMode="auto">
          <a:xfrm>
            <a:off x="6332217" y="3760470"/>
            <a:ext cx="5608321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506">
              <a:srgbClr val="7030A0"/>
            </a:gs>
            <a:gs pos="50000">
              <a:schemeClr val="bg1">
                <a:lumMod val="95000"/>
              </a:schemeClr>
            </a:gs>
            <a:gs pos="26000">
              <a:schemeClr val="accent4">
                <a:lumMod val="60000"/>
                <a:lumOff val="40000"/>
              </a:schemeClr>
            </a:gs>
            <a:gs pos="84000">
              <a:srgbClr val="B17ED8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240526"/>
            <a:ext cx="11483340" cy="1325563"/>
          </a:xfrm>
        </p:spPr>
        <p:txBody>
          <a:bodyPr>
            <a:normAutofit/>
          </a:bodyPr>
          <a:lstStyle/>
          <a:p>
            <a:r>
              <a:rPr lang="en-US" sz="6600" b="1" u="sng" dirty="0">
                <a:latin typeface="Calisto MT" panose="02040603050505030304" pitchFamily="18" charset="0"/>
              </a:rPr>
              <a:t>Girls </a:t>
            </a:r>
            <a:r>
              <a:rPr lang="en-US" sz="6600" b="1" u="sng" dirty="0" smtClean="0">
                <a:latin typeface="Calisto MT" panose="02040603050505030304" pitchFamily="18" charset="0"/>
              </a:rPr>
              <a:t>Coach’s </a:t>
            </a:r>
            <a:r>
              <a:rPr lang="en-US" sz="6600" b="1" u="sng" dirty="0">
                <a:latin typeface="Calisto MT" panose="02040603050505030304" pitchFamily="18" charset="0"/>
              </a:rPr>
              <a:t>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3268980"/>
            <a:ext cx="8534400" cy="4111336"/>
          </a:xfrm>
        </p:spPr>
        <p:txBody>
          <a:bodyPr/>
          <a:lstStyle/>
          <a:p>
            <a:pPr lvl="1" fontAlgn="base"/>
            <a:r>
              <a:rPr lang="en-US" sz="4000" dirty="0" smtClean="0"/>
              <a:t>905 </a:t>
            </a:r>
            <a:r>
              <a:rPr lang="en-US" sz="4000" dirty="0"/>
              <a:t>wins this season</a:t>
            </a:r>
          </a:p>
          <a:p>
            <a:pPr lvl="1" fontAlgn="base"/>
            <a:r>
              <a:rPr lang="en-US" sz="4000" dirty="0"/>
              <a:t>12th place finish at Conference </a:t>
            </a:r>
          </a:p>
          <a:p>
            <a:pPr lvl="1" fontAlgn="base"/>
            <a:r>
              <a:rPr lang="en-US" sz="4000" dirty="0"/>
              <a:t>2017 State Qualifier </a:t>
            </a:r>
          </a:p>
          <a:p>
            <a:pPr lvl="1" fontAlgn="base"/>
            <a:r>
              <a:rPr lang="en-US" sz="4000" dirty="0"/>
              <a:t>Finished 73rd at the State Meet</a:t>
            </a:r>
          </a:p>
          <a:p>
            <a:pPr lvl="1" fontAlgn="base"/>
            <a:r>
              <a:rPr lang="en-US" sz="4000" dirty="0"/>
              <a:t>WCCCA Academic All-State</a:t>
            </a:r>
          </a:p>
        </p:txBody>
      </p:sp>
      <p:pic>
        <p:nvPicPr>
          <p:cNvPr id="4098" name="Picture 2" descr="https://ladysmithccandtrack.weebly.com/uploads/8/2/6/1/82610606/20171020-16263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5036" r="29500" b="22949"/>
          <a:stretch/>
        </p:blipFill>
        <p:spPr bwMode="auto">
          <a:xfrm>
            <a:off x="8671560" y="1325880"/>
            <a:ext cx="2896052" cy="5177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265045" y="1817370"/>
            <a:ext cx="4594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Serenity </a:t>
            </a:r>
            <a:r>
              <a:rPr lang="en-US" sz="5400" dirty="0" err="1">
                <a:latin typeface="Britannic Bold" panose="020B0903060703020204" pitchFamily="34" charset="0"/>
              </a:rPr>
              <a:t>Hetke</a:t>
            </a:r>
            <a:endParaRPr lang="en-US" sz="5400" dirty="0">
              <a:latin typeface="Britannic Bold" panose="020B09030607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8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506">
              <a:srgbClr val="7030A0"/>
            </a:gs>
            <a:gs pos="50000">
              <a:schemeClr val="bg1">
                <a:lumMod val="95000"/>
              </a:schemeClr>
            </a:gs>
            <a:gs pos="26000">
              <a:schemeClr val="accent4">
                <a:lumMod val="60000"/>
                <a:lumOff val="40000"/>
              </a:schemeClr>
            </a:gs>
            <a:gs pos="84000">
              <a:srgbClr val="B17E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>
                <a:latin typeface="Calisto MT" panose="02040603050505030304" pitchFamily="18" charset="0"/>
              </a:rPr>
              <a:t>Boys Coach’s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0" y="1922177"/>
            <a:ext cx="11140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latin typeface="Britannic Bold" panose="020B0903060703020204" pitchFamily="34" charset="0"/>
              </a:rPr>
              <a:t>Christian </a:t>
            </a:r>
            <a:r>
              <a:rPr lang="en-US" sz="6600" dirty="0" smtClean="0">
                <a:latin typeface="Britannic Bold" panose="020B0903060703020204" pitchFamily="34" charset="0"/>
              </a:rPr>
              <a:t>Gomez</a:t>
            </a:r>
          </a:p>
          <a:p>
            <a:pPr marL="0" indent="0">
              <a:buNone/>
            </a:pPr>
            <a:endParaRPr lang="en-US" sz="4400" dirty="0">
              <a:latin typeface="Britannic Bold" panose="020B0903060703020204" pitchFamily="34" charset="0"/>
            </a:endParaRPr>
          </a:p>
          <a:p>
            <a:pPr fontAlgn="base"/>
            <a:r>
              <a:rPr lang="en-US" sz="4000" dirty="0"/>
              <a:t>738 wins this season</a:t>
            </a:r>
          </a:p>
          <a:p>
            <a:pPr fontAlgn="base"/>
            <a:r>
              <a:rPr lang="en-US" sz="4000" dirty="0"/>
              <a:t>19/90 at Conference</a:t>
            </a:r>
          </a:p>
          <a:p>
            <a:pPr fontAlgn="base"/>
            <a:r>
              <a:rPr lang="en-US" sz="4000" dirty="0"/>
              <a:t>Missed qualifying for State </a:t>
            </a:r>
            <a:endParaRPr lang="en-US" sz="4000" dirty="0" smtClean="0"/>
          </a:p>
          <a:p>
            <a:pPr marL="457200" lvl="1" indent="0" fontAlgn="base">
              <a:buNone/>
            </a:pPr>
            <a:r>
              <a:rPr lang="en-US" sz="3600" dirty="0" smtClean="0"/>
              <a:t>by </a:t>
            </a:r>
            <a:r>
              <a:rPr lang="en-US" sz="3600" dirty="0"/>
              <a:t>7 places at Sectionals</a:t>
            </a:r>
          </a:p>
          <a:p>
            <a:endParaRPr lang="en-US" dirty="0"/>
          </a:p>
        </p:txBody>
      </p:sp>
      <p:pic>
        <p:nvPicPr>
          <p:cNvPr id="5122" name="Picture 2" descr="https://ladysmithccandtrack.weebly.com/uploads/8/2/6/1/82610606/20171010-17153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19015" r="28654" b="12640"/>
          <a:stretch/>
        </p:blipFill>
        <p:spPr bwMode="auto">
          <a:xfrm>
            <a:off x="8382000" y="1690688"/>
            <a:ext cx="2971800" cy="481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3506">
              <a:srgbClr val="7030A0"/>
            </a:gs>
            <a:gs pos="50000">
              <a:schemeClr val="bg1">
                <a:lumMod val="95000"/>
              </a:schemeClr>
            </a:gs>
            <a:gs pos="26000">
              <a:schemeClr val="accent4">
                <a:lumMod val="60000"/>
                <a:lumOff val="40000"/>
              </a:schemeClr>
            </a:gs>
            <a:gs pos="84000">
              <a:srgbClr val="B17ED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 smtClean="0"/>
              <a:t>MVPs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227425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athlete who adds the most value to the team. This is one of the top performers who best demonstrates leadership, positive attitude, great work ethic, and a team-first approach.</a:t>
            </a:r>
          </a:p>
        </p:txBody>
      </p:sp>
      <p:pic>
        <p:nvPicPr>
          <p:cNvPr id="6146" name="Picture 2" descr="Image result for cross countr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" y="5487246"/>
            <a:ext cx="1707515" cy="11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ross countr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355" y="198597"/>
            <a:ext cx="1707515" cy="11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506">
              <a:srgbClr val="7030A0"/>
            </a:gs>
            <a:gs pos="50000">
              <a:schemeClr val="bg1">
                <a:lumMod val="95000"/>
              </a:schemeClr>
            </a:gs>
            <a:gs pos="26000">
              <a:schemeClr val="accent4">
                <a:lumMod val="60000"/>
                <a:lumOff val="40000"/>
              </a:schemeClr>
            </a:gs>
            <a:gs pos="84000">
              <a:srgbClr val="B17E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u="sng" dirty="0"/>
              <a:t>Girls MVP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/>
              <a:t>Erica </a:t>
            </a:r>
            <a:r>
              <a:rPr lang="en-US" sz="6000" dirty="0" err="1" smtClean="0"/>
              <a:t>Loe</a:t>
            </a:r>
            <a:endParaRPr lang="en-US" sz="6000" dirty="0" smtClean="0"/>
          </a:p>
          <a:p>
            <a:pPr marL="0" indent="0">
              <a:buNone/>
            </a:pPr>
            <a:endParaRPr lang="en-US" dirty="0"/>
          </a:p>
          <a:p>
            <a:pPr lvl="1" fontAlgn="base"/>
            <a:r>
              <a:rPr lang="en-US" sz="3600" dirty="0"/>
              <a:t>1051 wins this season</a:t>
            </a:r>
          </a:p>
          <a:p>
            <a:pPr lvl="1" fontAlgn="base"/>
            <a:r>
              <a:rPr lang="en-US" sz="3600" dirty="0"/>
              <a:t>HON Girls Conference Champion</a:t>
            </a:r>
          </a:p>
          <a:p>
            <a:pPr lvl="1" fontAlgn="base"/>
            <a:r>
              <a:rPr lang="en-US" sz="3600" dirty="0"/>
              <a:t>D3 Drummond Sectional Champion</a:t>
            </a:r>
          </a:p>
          <a:p>
            <a:pPr lvl="1" fontAlgn="base"/>
            <a:r>
              <a:rPr lang="en-US" sz="3600" dirty="0"/>
              <a:t>Finished 7th at the State Meet</a:t>
            </a:r>
          </a:p>
          <a:p>
            <a:pPr lvl="1" fontAlgn="base"/>
            <a:r>
              <a:rPr lang="en-US" sz="3600" dirty="0"/>
              <a:t>WCCCA Academic All State</a:t>
            </a:r>
          </a:p>
        </p:txBody>
      </p:sp>
      <p:pic>
        <p:nvPicPr>
          <p:cNvPr id="7170" name="Picture 2" descr="https://ladysmithccandtrack.weebly.com/uploads/8/2/6/1/82610606/20170829-160723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t="12843" r="14983" b="7600"/>
          <a:stretch/>
        </p:blipFill>
        <p:spPr bwMode="auto">
          <a:xfrm>
            <a:off x="8538210" y="514300"/>
            <a:ext cx="2903221" cy="540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2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B17ED8"/>
            </a:gs>
            <a:gs pos="84000">
              <a:schemeClr val="bg1">
                <a:lumMod val="95000"/>
              </a:schemeClr>
            </a:gs>
            <a:gs pos="99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u="sng" dirty="0" smtClean="0"/>
              <a:t>Boys </a:t>
            </a:r>
            <a:r>
              <a:rPr lang="en-US" sz="8800" b="1" u="sng" dirty="0"/>
              <a:t>MVP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659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Connor </a:t>
            </a:r>
            <a:r>
              <a:rPr lang="en-US" sz="6000" dirty="0" smtClean="0"/>
              <a:t>Berg</a:t>
            </a:r>
          </a:p>
          <a:p>
            <a:pPr marL="0" indent="0">
              <a:buNone/>
            </a:pPr>
            <a:endParaRPr lang="en-US" dirty="0"/>
          </a:p>
          <a:p>
            <a:pPr lvl="1" fontAlgn="base"/>
            <a:r>
              <a:rPr lang="en-US" sz="3600" dirty="0"/>
              <a:t>844 wins this season</a:t>
            </a:r>
          </a:p>
          <a:p>
            <a:pPr lvl="1" fontAlgn="base"/>
            <a:r>
              <a:rPr lang="en-US" sz="3600" dirty="0"/>
              <a:t>HON Boys Conference Champion</a:t>
            </a:r>
          </a:p>
          <a:p>
            <a:pPr lvl="1" fontAlgn="base"/>
            <a:r>
              <a:rPr lang="en-US" sz="3600" dirty="0"/>
              <a:t>D3 Drummond Sectional Runner-up</a:t>
            </a:r>
          </a:p>
          <a:p>
            <a:pPr lvl="1" fontAlgn="base"/>
            <a:r>
              <a:rPr lang="en-US" sz="3600" dirty="0"/>
              <a:t>Finished 35 at the State Meet</a:t>
            </a:r>
          </a:p>
          <a:p>
            <a:pPr lvl="1" fontAlgn="base"/>
            <a:r>
              <a:rPr lang="en-US" sz="3600" dirty="0"/>
              <a:t>WCCCA Academic All-State</a:t>
            </a:r>
          </a:p>
          <a:p>
            <a:endParaRPr lang="en-US" dirty="0"/>
          </a:p>
        </p:txBody>
      </p:sp>
      <p:pic>
        <p:nvPicPr>
          <p:cNvPr id="8194" name="Picture 2" descr="https://ladysmithccandtrack.weebly.com/uploads/8/2/6/1/82610606/20170921-174603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9471" r="28783" b="9317"/>
          <a:stretch/>
        </p:blipFill>
        <p:spPr bwMode="auto">
          <a:xfrm>
            <a:off x="8721089" y="1474469"/>
            <a:ext cx="2320291" cy="4888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>
                <a:lumMod val="95000"/>
              </a:schemeClr>
            </a:gs>
            <a:gs pos="0">
              <a:schemeClr val="accent4">
                <a:lumMod val="60000"/>
                <a:lumOff val="40000"/>
              </a:schemeClr>
            </a:gs>
            <a:gs pos="97500">
              <a:schemeClr val="accent4">
                <a:lumMod val="60000"/>
                <a:lumOff val="40000"/>
              </a:schemeClr>
            </a:gs>
            <a:gs pos="73000">
              <a:srgbClr val="B17ED8"/>
            </a:gs>
            <a:gs pos="78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313071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u="sng" dirty="0">
                <a:latin typeface="Algerian" panose="04020705040A02060702" pitchFamily="82" charset="0"/>
              </a:rPr>
              <a:t>Scholar Athletes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870" y="4740275"/>
            <a:ext cx="10759440" cy="2712085"/>
          </a:xfrm>
        </p:spPr>
        <p:txBody>
          <a:bodyPr>
            <a:normAutofit/>
          </a:bodyPr>
          <a:lstStyle/>
          <a:p>
            <a:pPr fontAlgn="base"/>
            <a:r>
              <a:rPr lang="en-US" sz="5400" dirty="0">
                <a:latin typeface="Book Antiqua" panose="02040602050305030304" pitchFamily="18" charset="0"/>
              </a:rPr>
              <a:t>Earn Letter or Rising Star Award</a:t>
            </a:r>
          </a:p>
          <a:p>
            <a:pPr fontAlgn="base"/>
            <a:r>
              <a:rPr lang="en-US" sz="5400" dirty="0">
                <a:latin typeface="Book Antiqua" panose="02040602050305030304" pitchFamily="18" charset="0"/>
              </a:rPr>
              <a:t>1st Quarter GPA of 3.25 or higher</a:t>
            </a:r>
          </a:p>
          <a:p>
            <a:endParaRPr lang="en-US" sz="5400" dirty="0">
              <a:latin typeface="Book Antiqua" panose="02040602050305030304" pitchFamily="18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8472" r="9266" b="7226"/>
          <a:stretch/>
        </p:blipFill>
        <p:spPr bwMode="auto">
          <a:xfrm>
            <a:off x="491490" y="403860"/>
            <a:ext cx="2343150" cy="2442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1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>
                <a:lumMod val="95000"/>
              </a:schemeClr>
            </a:gs>
            <a:gs pos="0">
              <a:srgbClr val="7030A0"/>
            </a:gs>
            <a:gs pos="97500">
              <a:srgbClr val="7030A0"/>
            </a:gs>
            <a:gs pos="73000">
              <a:srgbClr val="B17ED8"/>
            </a:gs>
            <a:gs pos="78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0" y="971867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u="sng" dirty="0">
                <a:latin typeface="Cambria" panose="02040503050406030204" pitchFamily="18" charset="0"/>
              </a:rPr>
              <a:t>MS Girls Scholar </a:t>
            </a:r>
            <a:r>
              <a:rPr lang="en-US" sz="4800" b="1" u="sng" dirty="0" smtClean="0">
                <a:latin typeface="Cambria" panose="02040503050406030204" pitchFamily="18" charset="0"/>
              </a:rPr>
              <a:t>Athletes</a:t>
            </a:r>
            <a:r>
              <a:rPr lang="en-US" sz="4800" dirty="0">
                <a:latin typeface="Cambria" panose="02040503050406030204" pitchFamily="18" charset="0"/>
              </a:rPr>
              <a:t/>
            </a:r>
            <a:br>
              <a:rPr lang="en-US" sz="4800" dirty="0">
                <a:latin typeface="Cambria" panose="02040503050406030204" pitchFamily="18" charset="0"/>
              </a:rPr>
            </a:b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2052637"/>
            <a:ext cx="6156960" cy="4805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700" dirty="0">
                <a:latin typeface="Calisto MT" panose="02040603050505030304" pitchFamily="18" charset="0"/>
              </a:rPr>
              <a:t>Payton </a:t>
            </a:r>
            <a:r>
              <a:rPr lang="en-US" sz="5700" dirty="0" err="1">
                <a:latin typeface="Calisto MT" panose="02040603050505030304" pitchFamily="18" charset="0"/>
              </a:rPr>
              <a:t>Kell</a:t>
            </a:r>
            <a:r>
              <a:rPr lang="en-US" sz="5700" dirty="0">
                <a:latin typeface="Calisto MT" panose="02040603050505030304" pitchFamily="18" charset="0"/>
              </a:rPr>
              <a:t>, 8 </a:t>
            </a:r>
          </a:p>
          <a:p>
            <a:pPr marL="0" indent="0">
              <a:buNone/>
            </a:pPr>
            <a:r>
              <a:rPr lang="en-US" sz="5700" dirty="0">
                <a:latin typeface="Calisto MT" panose="02040603050505030304" pitchFamily="18" charset="0"/>
              </a:rPr>
              <a:t>Michelle </a:t>
            </a:r>
            <a:r>
              <a:rPr lang="en-US" sz="5700" dirty="0" err="1">
                <a:latin typeface="Calisto MT" panose="02040603050505030304" pitchFamily="18" charset="0"/>
              </a:rPr>
              <a:t>Gaddy</a:t>
            </a:r>
            <a:r>
              <a:rPr lang="en-US" sz="5700" dirty="0">
                <a:latin typeface="Calisto MT" panose="02040603050505030304" pitchFamily="18" charset="0"/>
              </a:rPr>
              <a:t>, 7 </a:t>
            </a:r>
          </a:p>
          <a:p>
            <a:pPr marL="0" indent="0">
              <a:buNone/>
            </a:pPr>
            <a:r>
              <a:rPr lang="en-US" sz="5700" dirty="0">
                <a:latin typeface="Calisto MT" panose="02040603050505030304" pitchFamily="18" charset="0"/>
              </a:rPr>
              <a:t>Payton </a:t>
            </a:r>
            <a:r>
              <a:rPr lang="en-US" sz="5700" dirty="0" err="1">
                <a:latin typeface="Calisto MT" panose="02040603050505030304" pitchFamily="18" charset="0"/>
              </a:rPr>
              <a:t>Wold</a:t>
            </a:r>
            <a:r>
              <a:rPr lang="en-US" sz="5700" dirty="0">
                <a:latin typeface="Calisto MT" panose="02040603050505030304" pitchFamily="18" charset="0"/>
              </a:rPr>
              <a:t>, 7</a:t>
            </a:r>
          </a:p>
          <a:p>
            <a:pPr marL="0" indent="0">
              <a:buNone/>
            </a:pPr>
            <a:r>
              <a:rPr lang="en-US" sz="5700" dirty="0">
                <a:latin typeface="Calisto MT" panose="02040603050505030304" pitchFamily="18" charset="0"/>
              </a:rPr>
              <a:t>Lucy Becker, 6 </a:t>
            </a:r>
          </a:p>
          <a:p>
            <a:pPr marL="0" indent="0">
              <a:buNone/>
            </a:pPr>
            <a:r>
              <a:rPr lang="en-US" sz="5700" dirty="0">
                <a:latin typeface="Calisto MT" panose="02040603050505030304" pitchFamily="18" charset="0"/>
              </a:rPr>
              <a:t>Lauren Hanson, 5 </a:t>
            </a:r>
          </a:p>
          <a:p>
            <a:pPr marL="0" indent="0">
              <a:buNone/>
            </a:pPr>
            <a:r>
              <a:rPr lang="en-US" sz="5700" dirty="0">
                <a:latin typeface="Calisto MT" panose="02040603050505030304" pitchFamily="18" charset="0"/>
              </a:rPr>
              <a:t>Grace Pearson, 5 </a:t>
            </a:r>
          </a:p>
          <a:p>
            <a:pPr marL="0" indent="0">
              <a:buNone/>
            </a:pPr>
            <a:r>
              <a:rPr lang="en-US" sz="5700" dirty="0" err="1">
                <a:latin typeface="Calisto MT" panose="02040603050505030304" pitchFamily="18" charset="0"/>
              </a:rPr>
              <a:t>Kayleen</a:t>
            </a:r>
            <a:r>
              <a:rPr lang="en-US" sz="5700" dirty="0">
                <a:latin typeface="Calisto MT" panose="02040603050505030304" pitchFamily="18" charset="0"/>
              </a:rPr>
              <a:t> Powell, 5 </a:t>
            </a:r>
          </a:p>
          <a:p>
            <a:pPr marL="0" indent="0">
              <a:buNone/>
            </a:pPr>
            <a:r>
              <a:rPr lang="en-US" sz="5700" dirty="0">
                <a:latin typeface="Calisto MT" panose="02040603050505030304" pitchFamily="18" charset="0"/>
              </a:rPr>
              <a:t>Rhea </a:t>
            </a:r>
            <a:r>
              <a:rPr lang="en-US" sz="5700" dirty="0" err="1">
                <a:latin typeface="Calisto MT" panose="02040603050505030304" pitchFamily="18" charset="0"/>
              </a:rPr>
              <a:t>Woelfer</a:t>
            </a:r>
            <a:r>
              <a:rPr lang="en-US" sz="5700" dirty="0">
                <a:latin typeface="Calisto MT" panose="02040603050505030304" pitchFamily="18" charset="0"/>
              </a:rPr>
              <a:t>, 5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8125" y="1897380"/>
            <a:ext cx="3386138" cy="3575208"/>
            <a:chOff x="32385" y="1725930"/>
            <a:chExt cx="3386138" cy="3575208"/>
          </a:xfrm>
        </p:grpSpPr>
        <p:sp>
          <p:nvSpPr>
            <p:cNvPr id="4" name="5-Point Star 3"/>
            <p:cNvSpPr/>
            <p:nvPr/>
          </p:nvSpPr>
          <p:spPr>
            <a:xfrm rot="20943188">
              <a:off x="316707" y="1725930"/>
              <a:ext cx="2171700" cy="204597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 rot="21319421">
              <a:off x="1246823" y="2748915"/>
              <a:ext cx="2171700" cy="204597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 rot="1572110">
              <a:off x="32385" y="3255168"/>
              <a:ext cx="2171700" cy="204597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62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>
                <a:lumMod val="95000"/>
              </a:schemeClr>
            </a:gs>
            <a:gs pos="0">
              <a:srgbClr val="7030A0"/>
            </a:gs>
            <a:gs pos="97500">
              <a:srgbClr val="7030A0"/>
            </a:gs>
            <a:gs pos="73000">
              <a:srgbClr val="B17ED8"/>
            </a:gs>
            <a:gs pos="78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692032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Cambria" panose="02040503050406030204" pitchFamily="18" charset="0"/>
              </a:rPr>
              <a:t>MS </a:t>
            </a:r>
            <a:r>
              <a:rPr lang="en-US" b="1" u="sng" dirty="0" smtClean="0">
                <a:latin typeface="Cambria" panose="02040503050406030204" pitchFamily="18" charset="0"/>
              </a:rPr>
              <a:t>Boys </a:t>
            </a:r>
            <a:r>
              <a:rPr lang="en-US" b="1" u="sng" dirty="0">
                <a:latin typeface="Cambria" panose="02040503050406030204" pitchFamily="18" charset="0"/>
              </a:rPr>
              <a:t>Scholar Athletes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493" y="2202815"/>
            <a:ext cx="46710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alisto MT" panose="02040603050505030304" pitchFamily="18" charset="0"/>
              </a:rPr>
              <a:t>Blake Prince, 8 </a:t>
            </a:r>
          </a:p>
          <a:p>
            <a:pPr marL="0" indent="0">
              <a:buNone/>
            </a:pPr>
            <a:r>
              <a:rPr lang="en-US" sz="3600" dirty="0" smtClean="0">
                <a:latin typeface="Calisto MT" panose="02040603050505030304" pitchFamily="18" charset="0"/>
              </a:rPr>
              <a:t>Marcus </a:t>
            </a:r>
            <a:r>
              <a:rPr lang="en-US" sz="3600" dirty="0">
                <a:latin typeface="Calisto MT" panose="02040603050505030304" pitchFamily="18" charset="0"/>
              </a:rPr>
              <a:t>Hanson , 7</a:t>
            </a:r>
          </a:p>
          <a:p>
            <a:pPr marL="0" indent="0">
              <a:buNone/>
            </a:pPr>
            <a:r>
              <a:rPr lang="en-US" sz="3600" dirty="0" smtClean="0">
                <a:latin typeface="Calisto MT" panose="02040603050505030304" pitchFamily="18" charset="0"/>
              </a:rPr>
              <a:t>Eli </a:t>
            </a:r>
            <a:r>
              <a:rPr lang="en-US" sz="3600" dirty="0">
                <a:latin typeface="Calisto MT" panose="02040603050505030304" pitchFamily="18" charset="0"/>
              </a:rPr>
              <a:t>Rogers, 7</a:t>
            </a:r>
          </a:p>
          <a:p>
            <a:pPr marL="0" indent="0">
              <a:buNone/>
            </a:pPr>
            <a:r>
              <a:rPr lang="en-US" sz="3600" dirty="0" smtClean="0">
                <a:latin typeface="Calisto MT" panose="02040603050505030304" pitchFamily="18" charset="0"/>
              </a:rPr>
              <a:t>Evan </a:t>
            </a:r>
            <a:r>
              <a:rPr lang="en-US" sz="3600" dirty="0" err="1">
                <a:latin typeface="Calisto MT" panose="02040603050505030304" pitchFamily="18" charset="0"/>
              </a:rPr>
              <a:t>Loe</a:t>
            </a:r>
            <a:r>
              <a:rPr lang="en-US" sz="3600" dirty="0">
                <a:latin typeface="Calisto MT" panose="02040603050505030304" pitchFamily="18" charset="0"/>
              </a:rPr>
              <a:t>, 6 </a:t>
            </a:r>
          </a:p>
          <a:p>
            <a:pPr marL="0" indent="0">
              <a:buNone/>
            </a:pPr>
            <a:r>
              <a:rPr lang="en-US" sz="3600" dirty="0" smtClean="0">
                <a:latin typeface="Calisto MT" panose="02040603050505030304" pitchFamily="18" charset="0"/>
              </a:rPr>
              <a:t>Jaxen </a:t>
            </a:r>
            <a:r>
              <a:rPr lang="en-US" sz="3600" dirty="0">
                <a:latin typeface="Calisto MT" panose="02040603050505030304" pitchFamily="18" charset="0"/>
              </a:rPr>
              <a:t>Donohue, 5 </a:t>
            </a:r>
          </a:p>
          <a:p>
            <a:pPr marL="0" indent="0">
              <a:buNone/>
            </a:pPr>
            <a:r>
              <a:rPr lang="en-US" sz="3600" dirty="0" smtClean="0">
                <a:latin typeface="Calisto MT" panose="02040603050505030304" pitchFamily="18" charset="0"/>
              </a:rPr>
              <a:t>Timmy </a:t>
            </a:r>
            <a:r>
              <a:rPr lang="en-US" sz="3600" dirty="0" err="1">
                <a:latin typeface="Calisto MT" panose="02040603050505030304" pitchFamily="18" charset="0"/>
              </a:rPr>
              <a:t>Meltz</a:t>
            </a:r>
            <a:r>
              <a:rPr lang="en-US" sz="3600" dirty="0">
                <a:latin typeface="Calisto MT" panose="02040603050505030304" pitchFamily="18" charset="0"/>
              </a:rPr>
              <a:t>, 5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16115" y="2000250"/>
            <a:ext cx="3386138" cy="3575208"/>
            <a:chOff x="32385" y="1725930"/>
            <a:chExt cx="3386138" cy="3575208"/>
          </a:xfrm>
        </p:grpSpPr>
        <p:sp>
          <p:nvSpPr>
            <p:cNvPr id="9" name="5-Point Star 8"/>
            <p:cNvSpPr/>
            <p:nvPr/>
          </p:nvSpPr>
          <p:spPr>
            <a:xfrm rot="20943188">
              <a:off x="316707" y="1725930"/>
              <a:ext cx="2171700" cy="204597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rot="21319421">
              <a:off x="1246823" y="2748915"/>
              <a:ext cx="2171700" cy="204597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 rot="1572110">
              <a:off x="32385" y="3255168"/>
              <a:ext cx="2171700" cy="204597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53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4">
                <a:lumMod val="60000"/>
                <a:lumOff val="40000"/>
              </a:schemeClr>
            </a:gs>
            <a:gs pos="60000">
              <a:schemeClr val="bg1">
                <a:lumMod val="95000"/>
              </a:schemeClr>
            </a:gs>
            <a:gs pos="98000">
              <a:srgbClr val="B17ED8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106" y="501952"/>
            <a:ext cx="7405604" cy="1325563"/>
          </a:xfrm>
        </p:spPr>
        <p:txBody>
          <a:bodyPr>
            <a:noAutofit/>
          </a:bodyPr>
          <a:lstStyle/>
          <a:p>
            <a:r>
              <a:rPr lang="en-US" sz="6000" b="1" u="sng" dirty="0" smtClean="0">
                <a:latin typeface="Cambria" panose="02040503050406030204" pitchFamily="18" charset="0"/>
              </a:rPr>
              <a:t>HS Scholar Athletes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725930"/>
            <a:ext cx="4191000" cy="4534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latin typeface="Arial Black" panose="020B0A04020102020204" pitchFamily="34" charset="0"/>
              </a:rPr>
              <a:t>GIRLS</a:t>
            </a:r>
          </a:p>
          <a:p>
            <a:pPr marL="0" indent="0">
              <a:buNone/>
            </a:pPr>
            <a:r>
              <a:rPr lang="en-US" sz="3300" b="1" dirty="0" smtClean="0">
                <a:latin typeface="Calisto MT" panose="02040603050505030304" pitchFamily="18" charset="0"/>
              </a:rPr>
              <a:t>Serenity </a:t>
            </a:r>
            <a:r>
              <a:rPr lang="en-US" sz="3300" b="1" dirty="0" err="1">
                <a:latin typeface="Calisto MT" panose="02040603050505030304" pitchFamily="18" charset="0"/>
              </a:rPr>
              <a:t>Hetke</a:t>
            </a:r>
            <a:r>
              <a:rPr lang="en-US" sz="3300" b="1" dirty="0">
                <a:latin typeface="Calisto MT" panose="02040603050505030304" pitchFamily="18" charset="0"/>
              </a:rPr>
              <a:t>, 12</a:t>
            </a:r>
          </a:p>
          <a:p>
            <a:pPr marL="0" indent="0">
              <a:buNone/>
            </a:pPr>
            <a:r>
              <a:rPr lang="en-US" sz="3300" b="1" dirty="0" smtClean="0">
                <a:latin typeface="Calisto MT" panose="02040603050505030304" pitchFamily="18" charset="0"/>
              </a:rPr>
              <a:t>Kylee </a:t>
            </a:r>
            <a:r>
              <a:rPr lang="en-US" sz="3300" b="1" dirty="0">
                <a:latin typeface="Calisto MT" panose="02040603050505030304" pitchFamily="18" charset="0"/>
              </a:rPr>
              <a:t>Becker, 9</a:t>
            </a:r>
          </a:p>
          <a:p>
            <a:pPr marL="0" indent="0">
              <a:buNone/>
            </a:pPr>
            <a:r>
              <a:rPr lang="en-US" sz="3300" b="1" dirty="0">
                <a:latin typeface="Calisto MT" panose="02040603050505030304" pitchFamily="18" charset="0"/>
              </a:rPr>
              <a:t>Erica </a:t>
            </a:r>
            <a:r>
              <a:rPr lang="en-US" sz="3300" b="1" dirty="0" err="1">
                <a:latin typeface="Calisto MT" panose="02040603050505030304" pitchFamily="18" charset="0"/>
              </a:rPr>
              <a:t>Loe</a:t>
            </a:r>
            <a:r>
              <a:rPr lang="en-US" sz="3300" b="1" dirty="0">
                <a:latin typeface="Calisto MT" panose="02040603050505030304" pitchFamily="18" charset="0"/>
              </a:rPr>
              <a:t>, 9</a:t>
            </a:r>
          </a:p>
          <a:p>
            <a:pPr marL="0" indent="0">
              <a:buNone/>
            </a:pPr>
            <a:r>
              <a:rPr lang="en-US" sz="3300" b="1" dirty="0" err="1">
                <a:latin typeface="Calisto MT" panose="02040603050505030304" pitchFamily="18" charset="0"/>
              </a:rPr>
              <a:t>Maddy</a:t>
            </a:r>
            <a:r>
              <a:rPr lang="en-US" sz="3300" b="1" dirty="0">
                <a:latin typeface="Calisto MT" panose="02040603050505030304" pitchFamily="18" charset="0"/>
              </a:rPr>
              <a:t> Nybakke, 9</a:t>
            </a:r>
          </a:p>
          <a:p>
            <a:pPr marL="0" indent="0">
              <a:buNone/>
            </a:pPr>
            <a:r>
              <a:rPr lang="en-US" sz="3300" b="1" dirty="0">
                <a:latin typeface="Calisto MT" panose="02040603050505030304" pitchFamily="18" charset="0"/>
              </a:rPr>
              <a:t>Ellie </a:t>
            </a:r>
            <a:r>
              <a:rPr lang="en-US" sz="3300" b="1" dirty="0" err="1">
                <a:latin typeface="Calisto MT" panose="02040603050505030304" pitchFamily="18" charset="0"/>
              </a:rPr>
              <a:t>Poradish</a:t>
            </a:r>
            <a:r>
              <a:rPr lang="en-US" sz="3300" b="1" dirty="0">
                <a:latin typeface="Calisto MT" panose="02040603050505030304" pitchFamily="18" charset="0"/>
              </a:rPr>
              <a:t>, 9</a:t>
            </a:r>
          </a:p>
          <a:p>
            <a:pPr marL="0" indent="0">
              <a:buNone/>
            </a:pPr>
            <a:r>
              <a:rPr lang="en-US" sz="3300" b="1" dirty="0">
                <a:latin typeface="Calisto MT" panose="02040603050505030304" pitchFamily="18" charset="0"/>
              </a:rPr>
              <a:t>Rachel </a:t>
            </a:r>
            <a:r>
              <a:rPr lang="en-US" sz="3300" b="1" dirty="0" err="1">
                <a:latin typeface="Calisto MT" panose="02040603050505030304" pitchFamily="18" charset="0"/>
              </a:rPr>
              <a:t>Sovacool</a:t>
            </a:r>
            <a:r>
              <a:rPr lang="en-US" sz="3300" b="1" dirty="0">
                <a:latin typeface="Calisto MT" panose="02040603050505030304" pitchFamily="18" charset="0"/>
              </a:rPr>
              <a:t>, 9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83258" y="1714500"/>
            <a:ext cx="4563862" cy="388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u="sng" dirty="0" smtClean="0">
                <a:latin typeface="Arial Black" panose="020B0A04020102020204" pitchFamily="34" charset="0"/>
              </a:rPr>
              <a:t>BOYS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300" b="1" dirty="0" smtClean="0">
                <a:latin typeface="Calisto MT" panose="02040603050505030304" pitchFamily="18" charset="0"/>
              </a:rPr>
              <a:t>Christian Gomez, 12 Connor Berg, 11</a:t>
            </a:r>
          </a:p>
        </p:txBody>
      </p:sp>
      <p:sp>
        <p:nvSpPr>
          <p:cNvPr id="4" name="5-Point Star 3"/>
          <p:cNvSpPr/>
          <p:nvPr/>
        </p:nvSpPr>
        <p:spPr>
          <a:xfrm rot="20058552">
            <a:off x="6926580" y="5509260"/>
            <a:ext cx="1143000" cy="1062990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52450" y="501952"/>
            <a:ext cx="1143000" cy="1062990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404244">
            <a:off x="10104120" y="5509260"/>
            <a:ext cx="1143000" cy="1062990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4">
                <a:lumMod val="60000"/>
                <a:lumOff val="40000"/>
              </a:schemeClr>
            </a:gs>
            <a:gs pos="60000">
              <a:schemeClr val="bg1">
                <a:lumMod val="95000"/>
              </a:schemeClr>
            </a:gs>
            <a:gs pos="98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580" y="2888615"/>
            <a:ext cx="6126480" cy="25634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600" dirty="0">
                <a:latin typeface="Arial Black" panose="020B0A04020102020204" pitchFamily="34" charset="0"/>
              </a:rPr>
              <a:t>Christian </a:t>
            </a:r>
            <a:r>
              <a:rPr lang="en-US" sz="6600" dirty="0" smtClean="0">
                <a:latin typeface="Arial Black" panose="020B0A04020102020204" pitchFamily="34" charset="0"/>
              </a:rPr>
              <a:t>Gomez</a:t>
            </a:r>
          </a:p>
          <a:p>
            <a:pPr marL="0" indent="0">
              <a:buNone/>
            </a:pPr>
            <a:endParaRPr lang="en-US" sz="3600" dirty="0"/>
          </a:p>
          <a:p>
            <a:pPr fontAlgn="base"/>
            <a:r>
              <a:rPr lang="en-US" sz="4300" dirty="0"/>
              <a:t>1438 Career Wins</a:t>
            </a:r>
          </a:p>
          <a:p>
            <a:pPr fontAlgn="base"/>
            <a:r>
              <a:rPr lang="en-US" sz="4300" dirty="0"/>
              <a:t>2 Time Letter Winner</a:t>
            </a:r>
          </a:p>
          <a:p>
            <a:pPr marL="0" indent="0">
              <a:buNone/>
            </a:pPr>
            <a:endParaRPr lang="en-US" sz="3300" dirty="0">
              <a:latin typeface="Calisto MT" panose="02040603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338" y="299899"/>
            <a:ext cx="725718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u="sng" dirty="0">
                <a:latin typeface="Colonna MT" panose="04020805060202030203" pitchFamily="82" charset="0"/>
              </a:rPr>
              <a:t>Senior Awards</a:t>
            </a:r>
            <a:endParaRPr lang="en-US" sz="8800" dirty="0">
              <a:latin typeface="Colonna MT" panose="04020805060202030203" pitchFamily="82" charset="0"/>
            </a:endParaRPr>
          </a:p>
          <a:p>
            <a:endParaRPr lang="en-US" sz="5400" dirty="0"/>
          </a:p>
        </p:txBody>
      </p:sp>
      <p:pic>
        <p:nvPicPr>
          <p:cNvPr id="2052" name="Picture 4" descr="https://ladysmithccandtrack.weebly.com/uploads/8/2/6/1/82610606/20170921-17462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t="23520" r="38382" b="18491"/>
          <a:stretch/>
        </p:blipFill>
        <p:spPr bwMode="auto">
          <a:xfrm>
            <a:off x="1565910" y="1703069"/>
            <a:ext cx="2606040" cy="4890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4">
                <a:lumMod val="60000"/>
                <a:lumOff val="40000"/>
              </a:schemeClr>
            </a:gs>
            <a:gs pos="42000">
              <a:srgbClr val="B17ED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Arial Black" panose="020B0A04020102020204" pitchFamily="34" charset="0"/>
              </a:rPr>
              <a:t>MS Girls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370" y="1873568"/>
            <a:ext cx="1128522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Payton </a:t>
            </a:r>
            <a:r>
              <a:rPr lang="en-US" sz="3200" dirty="0" err="1">
                <a:latin typeface="Arial Black" panose="020B0A04020102020204" pitchFamily="34" charset="0"/>
              </a:rPr>
              <a:t>Kell</a:t>
            </a:r>
            <a:r>
              <a:rPr lang="en-US" sz="3200" dirty="0">
                <a:latin typeface="Arial Black" panose="020B0A04020102020204" pitchFamily="34" charset="0"/>
              </a:rPr>
              <a:t>, 8 </a:t>
            </a:r>
            <a:r>
              <a:rPr lang="en-US" sz="3200" dirty="0" smtClean="0">
                <a:latin typeface="Arial Black" panose="020B0A04020102020204" pitchFamily="34" charset="0"/>
              </a:rPr>
              <a:t>				Lucy </a:t>
            </a:r>
            <a:r>
              <a:rPr lang="en-US" sz="3200" dirty="0">
                <a:latin typeface="Arial Black" panose="020B0A04020102020204" pitchFamily="34" charset="0"/>
              </a:rPr>
              <a:t>Becker, </a:t>
            </a:r>
            <a:r>
              <a:rPr lang="en-US" sz="3200" dirty="0" smtClean="0">
                <a:latin typeface="Arial Black" panose="020B0A04020102020204" pitchFamily="34" charset="0"/>
              </a:rPr>
              <a:t>6</a:t>
            </a:r>
          </a:p>
          <a:p>
            <a:pPr marL="0" indent="0">
              <a:buNone/>
            </a:pPr>
            <a:endParaRPr lang="en-US" sz="3200" b="0" dirty="0" smtClean="0"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Rachel </a:t>
            </a:r>
            <a:r>
              <a:rPr lang="en-US" sz="3200" dirty="0" err="1">
                <a:latin typeface="Arial Black" panose="020B0A04020102020204" pitchFamily="34" charset="0"/>
              </a:rPr>
              <a:t>Kostka</a:t>
            </a:r>
            <a:r>
              <a:rPr lang="en-US" sz="3200" dirty="0">
                <a:latin typeface="Arial Black" panose="020B0A04020102020204" pitchFamily="34" charset="0"/>
              </a:rPr>
              <a:t>, 8 </a:t>
            </a:r>
            <a:r>
              <a:rPr lang="en-US" sz="3200" dirty="0" smtClean="0">
                <a:latin typeface="Arial Black" panose="020B0A04020102020204" pitchFamily="34" charset="0"/>
              </a:rPr>
              <a:t>			Lauren </a:t>
            </a:r>
            <a:r>
              <a:rPr lang="en-US" sz="3200" dirty="0">
                <a:latin typeface="Arial Black" panose="020B0A04020102020204" pitchFamily="34" charset="0"/>
              </a:rPr>
              <a:t>Hanson, </a:t>
            </a:r>
            <a:r>
              <a:rPr lang="en-US" sz="3200" dirty="0" smtClean="0">
                <a:latin typeface="Arial Black" panose="020B0A04020102020204" pitchFamily="34" charset="0"/>
              </a:rPr>
              <a:t>5</a:t>
            </a:r>
          </a:p>
          <a:p>
            <a:pPr marL="0" indent="0">
              <a:buNone/>
            </a:pPr>
            <a:endParaRPr lang="en-US" sz="3200" b="0" dirty="0" smtClean="0"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Michelle </a:t>
            </a:r>
            <a:r>
              <a:rPr lang="en-US" sz="3200" dirty="0" err="1">
                <a:latin typeface="Arial Black" panose="020B0A04020102020204" pitchFamily="34" charset="0"/>
              </a:rPr>
              <a:t>Gaddy</a:t>
            </a:r>
            <a:r>
              <a:rPr lang="en-US" sz="3200" dirty="0">
                <a:latin typeface="Arial Black" panose="020B0A04020102020204" pitchFamily="34" charset="0"/>
              </a:rPr>
              <a:t>, 7 </a:t>
            </a:r>
            <a:r>
              <a:rPr lang="en-US" sz="3200" dirty="0" smtClean="0">
                <a:latin typeface="Arial Black" panose="020B0A04020102020204" pitchFamily="34" charset="0"/>
              </a:rPr>
              <a:t>			Grace </a:t>
            </a:r>
            <a:r>
              <a:rPr lang="en-US" sz="3200" dirty="0">
                <a:latin typeface="Arial Black" panose="020B0A04020102020204" pitchFamily="34" charset="0"/>
              </a:rPr>
              <a:t>Pearson, </a:t>
            </a:r>
            <a:r>
              <a:rPr lang="en-US" sz="3200" dirty="0" smtClean="0">
                <a:latin typeface="Arial Black" panose="020B0A04020102020204" pitchFamily="34" charset="0"/>
              </a:rPr>
              <a:t>5</a:t>
            </a:r>
          </a:p>
          <a:p>
            <a:pPr marL="0" indent="0">
              <a:buNone/>
            </a:pPr>
            <a:endParaRPr lang="en-US" sz="3200" b="0" dirty="0" smtClean="0"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Anna </a:t>
            </a:r>
            <a:r>
              <a:rPr lang="en-US" sz="3200" dirty="0" err="1">
                <a:latin typeface="Arial Black" panose="020B0A04020102020204" pitchFamily="34" charset="0"/>
              </a:rPr>
              <a:t>Rolli</a:t>
            </a:r>
            <a:r>
              <a:rPr lang="en-US" sz="3200" dirty="0">
                <a:latin typeface="Arial Black" panose="020B0A04020102020204" pitchFamily="34" charset="0"/>
              </a:rPr>
              <a:t>, 7 </a:t>
            </a:r>
            <a:r>
              <a:rPr lang="en-US" sz="3200" dirty="0" smtClean="0">
                <a:latin typeface="Arial Black" panose="020B0A04020102020204" pitchFamily="34" charset="0"/>
              </a:rPr>
              <a:t>					</a:t>
            </a:r>
            <a:r>
              <a:rPr lang="en-US" sz="3200" dirty="0" err="1" smtClean="0">
                <a:latin typeface="Arial Black" panose="020B0A04020102020204" pitchFamily="34" charset="0"/>
              </a:rPr>
              <a:t>Kayleen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</a:rPr>
              <a:t>Powell, </a:t>
            </a:r>
            <a:r>
              <a:rPr lang="en-US" sz="3200" dirty="0" smtClean="0">
                <a:latin typeface="Arial Black" panose="020B0A04020102020204" pitchFamily="34" charset="0"/>
              </a:rPr>
              <a:t>5</a:t>
            </a:r>
          </a:p>
          <a:p>
            <a:pPr marL="0" indent="0">
              <a:buNone/>
            </a:pPr>
            <a:endParaRPr lang="en-US" sz="3200" b="0" dirty="0" smtClean="0"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Payton </a:t>
            </a:r>
            <a:r>
              <a:rPr lang="en-US" sz="3200" dirty="0" err="1">
                <a:latin typeface="Arial Black" panose="020B0A04020102020204" pitchFamily="34" charset="0"/>
              </a:rPr>
              <a:t>Wold</a:t>
            </a:r>
            <a:r>
              <a:rPr lang="en-US" sz="3200" dirty="0">
                <a:latin typeface="Arial Black" panose="020B0A04020102020204" pitchFamily="34" charset="0"/>
              </a:rPr>
              <a:t>, 7 </a:t>
            </a:r>
            <a:r>
              <a:rPr lang="en-US" sz="3200" dirty="0" smtClean="0">
                <a:latin typeface="Arial Black" panose="020B0A04020102020204" pitchFamily="34" charset="0"/>
              </a:rPr>
              <a:t>				Rhea </a:t>
            </a:r>
            <a:r>
              <a:rPr lang="en-US" sz="3200" dirty="0" err="1">
                <a:latin typeface="Arial Black" panose="020B0A04020102020204" pitchFamily="34" charset="0"/>
              </a:rPr>
              <a:t>Woelfer</a:t>
            </a:r>
            <a:r>
              <a:rPr lang="en-US" sz="3200" dirty="0">
                <a:latin typeface="Arial Black" panose="020B0A04020102020204" pitchFamily="34" charset="0"/>
              </a:rPr>
              <a:t>, 5</a:t>
            </a:r>
          </a:p>
        </p:txBody>
      </p:sp>
    </p:spTree>
    <p:extLst>
      <p:ext uri="{BB962C8B-B14F-4D97-AF65-F5344CB8AC3E}">
        <p14:creationId xmlns:p14="http://schemas.microsoft.com/office/powerpoint/2010/main" val="120373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2000">
              <a:schemeClr val="accent4">
                <a:lumMod val="60000"/>
                <a:lumOff val="40000"/>
              </a:schemeClr>
            </a:gs>
            <a:gs pos="60000">
              <a:schemeClr val="bg1">
                <a:lumMod val="95000"/>
              </a:schemeClr>
            </a:gs>
            <a:gs pos="98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u="sng" dirty="0">
                <a:latin typeface="Colonna MT" panose="04020805060202030203" pitchFamily="82" charset="0"/>
              </a:rPr>
              <a:t>Senior Awards</a:t>
            </a:r>
            <a:r>
              <a:rPr lang="en-US" dirty="0">
                <a:latin typeface="Colonna MT" panose="04020805060202030203" pitchFamily="82" charset="0"/>
              </a:rPr>
              <a:t/>
            </a:r>
            <a:br>
              <a:rPr lang="en-US" dirty="0">
                <a:latin typeface="Colonna MT" panose="04020805060202030203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848484"/>
            <a:ext cx="6305550" cy="4506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b="1" i="1" dirty="0"/>
              <a:t>Serenity </a:t>
            </a:r>
            <a:r>
              <a:rPr lang="en-US" sz="6600" b="1" i="1" dirty="0" err="1" smtClean="0"/>
              <a:t>Hetke</a:t>
            </a:r>
            <a:endParaRPr lang="en-US" sz="6600" b="1" i="1" dirty="0" smtClean="0"/>
          </a:p>
          <a:p>
            <a:pPr marL="0" indent="0">
              <a:buNone/>
            </a:pPr>
            <a:endParaRPr lang="en-US" sz="4800" dirty="0">
              <a:latin typeface="Broadway" panose="04040905080B02020502" pitchFamily="82" charset="0"/>
            </a:endParaRPr>
          </a:p>
          <a:p>
            <a:pPr fontAlgn="base"/>
            <a:r>
              <a:rPr lang="en-US" sz="4400" dirty="0"/>
              <a:t>2017 State Qualifier</a:t>
            </a:r>
          </a:p>
          <a:p>
            <a:pPr fontAlgn="base"/>
            <a:r>
              <a:rPr lang="en-US" sz="4400" dirty="0"/>
              <a:t>2016 All-Conference</a:t>
            </a:r>
          </a:p>
          <a:p>
            <a:pPr fontAlgn="base"/>
            <a:r>
              <a:rPr lang="en-US" sz="4400" dirty="0"/>
              <a:t>2531 Career Wins</a:t>
            </a:r>
          </a:p>
          <a:p>
            <a:pPr fontAlgn="base"/>
            <a:r>
              <a:rPr lang="en-US" sz="4400" dirty="0"/>
              <a:t>4 Time Letter Winner</a:t>
            </a:r>
          </a:p>
          <a:p>
            <a:endParaRPr lang="en-US" dirty="0"/>
          </a:p>
        </p:txBody>
      </p:sp>
      <p:pic>
        <p:nvPicPr>
          <p:cNvPr id="3074" name="Picture 2" descr="https://ladysmithccandtrack.weebly.com/uploads/8/2/6/1/82610606/20171010-163118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25097" r="12644" b="13619"/>
          <a:stretch/>
        </p:blipFill>
        <p:spPr bwMode="auto">
          <a:xfrm>
            <a:off x="1291590" y="1690688"/>
            <a:ext cx="2834640" cy="4674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3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4">
                <a:lumMod val="60000"/>
                <a:lumOff val="40000"/>
              </a:schemeClr>
            </a:gs>
            <a:gs pos="81000">
              <a:schemeClr val="bg1">
                <a:lumMod val="95000"/>
              </a:schemeClr>
            </a:gs>
            <a:gs pos="98000">
              <a:srgbClr val="934BC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488631"/>
            <a:ext cx="10359390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Bodoni MT" panose="02070603080606020203" pitchFamily="18" charset="0"/>
              </a:rPr>
              <a:t>Progression of the 5 Program Goals Award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1951354"/>
            <a:ext cx="11738610" cy="457517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300" b="1" dirty="0"/>
              <a:t>Each athlete will . . .</a:t>
            </a:r>
            <a:endParaRPr lang="en-US" sz="9300" dirty="0"/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•</a:t>
            </a:r>
            <a:r>
              <a:rPr lang="en-US" sz="7400" dirty="0"/>
              <a:t>Develop or enrich a strong work ethic, with an attention to detail, which can be applied to </a:t>
            </a:r>
            <a:r>
              <a:rPr lang="en-US" sz="7400" dirty="0" smtClean="0"/>
              <a:t>	sports</a:t>
            </a:r>
            <a:r>
              <a:rPr lang="en-US" sz="7400" dirty="0"/>
              <a:t>, academics, and future </a:t>
            </a:r>
            <a:r>
              <a:rPr lang="en-US" sz="7400" dirty="0" smtClean="0"/>
              <a:t>endeavors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•Develop or enrich a mental toughness that they can apply to various </a:t>
            </a:r>
            <a:r>
              <a:rPr lang="en-US" sz="7400" dirty="0" smtClean="0"/>
              <a:t>situations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•Maximize their own potential and in the process help others maximize their </a:t>
            </a:r>
            <a:r>
              <a:rPr lang="en-US" sz="7400" dirty="0" smtClean="0"/>
              <a:t>potential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•Realize that success is a process and doesn’t happen </a:t>
            </a:r>
            <a:r>
              <a:rPr lang="en-US" sz="7400" dirty="0" smtClean="0"/>
              <a:t>overnight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•Leave a better person than when they </a:t>
            </a:r>
            <a:r>
              <a:rPr lang="en-US" sz="7400" dirty="0" smtClean="0"/>
              <a:t>started</a:t>
            </a:r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endParaRPr lang="en-US" sz="5100" dirty="0"/>
          </a:p>
          <a:p>
            <a:pPr marL="0" indent="0" algn="ctr">
              <a:buNone/>
            </a:pPr>
            <a:r>
              <a:rPr lang="en-US" sz="8700" i="1" dirty="0"/>
              <a:t>This is an award that’s inside of you, and only you truly know if you achieve it.</a:t>
            </a:r>
            <a:endParaRPr lang="en-US" sz="87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48" descr="https://ladysmithccandtrack.weebly.com/uploads/8/2/6/1/82610606/img-25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t="22283" r="18104" b="41065"/>
          <a:stretch/>
        </p:blipFill>
        <p:spPr bwMode="auto">
          <a:xfrm>
            <a:off x="7947100" y="8654"/>
            <a:ext cx="2631060" cy="211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adysmithccandtrack.weebly.com/uploads/8/2/6/1/82610606/148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0" y="82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adysmithccandtrack.weebly.com/uploads/8/2/6/1/82610606/20170926-182904-1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"/>
            <a:ext cx="2394299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adysmithccandtrack.weebly.com/uploads/8/2/6/1/82610606/20170921-174738-1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t="28155" r="17383" b="11349"/>
          <a:stretch/>
        </p:blipFill>
        <p:spPr bwMode="auto">
          <a:xfrm>
            <a:off x="1890669" y="2033825"/>
            <a:ext cx="2286001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adysmithccandtrack.weebly.com/uploads/8/2/6/1/82610606/fb-img-150608894432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13333" r="44984" b="11611"/>
          <a:stretch/>
        </p:blipFill>
        <p:spPr bwMode="auto">
          <a:xfrm>
            <a:off x="3582211" y="2183130"/>
            <a:ext cx="1385972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adysmithccandtrack.weebly.com/uploads/8/2/6/1/82610606/20170921-17393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5996" r="8242" b="44806"/>
          <a:stretch/>
        </p:blipFill>
        <p:spPr bwMode="auto">
          <a:xfrm>
            <a:off x="2573" y="1754863"/>
            <a:ext cx="2036437" cy="13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adysmithccandtrack.weebly.com/uploads/8/2/6/1/82610606/20170914-164456-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28917" r="29684" b="34136"/>
          <a:stretch/>
        </p:blipFill>
        <p:spPr bwMode="auto">
          <a:xfrm>
            <a:off x="1822255" y="3418902"/>
            <a:ext cx="1398099" cy="17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dysmithccandtrack.weebly.com/uploads/8/2/6/1/82610606/20170824-17083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4983"/>
          <a:stretch/>
        </p:blipFill>
        <p:spPr bwMode="auto">
          <a:xfrm>
            <a:off x="3978207" y="3237535"/>
            <a:ext cx="2312850" cy="19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dysmithccandtrack.weebly.com/uploads/8/2/6/1/82610606/20170824-17450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 b="31453"/>
          <a:stretch/>
        </p:blipFill>
        <p:spPr bwMode="auto">
          <a:xfrm>
            <a:off x="4908758" y="1851659"/>
            <a:ext cx="1836492" cy="18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dysmithccandtrack.weebly.com/uploads/8/2/6/1/82610606/20170824-17452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14218" r="19787" b="32087"/>
          <a:stretch/>
        </p:blipFill>
        <p:spPr bwMode="auto">
          <a:xfrm>
            <a:off x="-7943" y="2954655"/>
            <a:ext cx="1314450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dysmithccandtrack.weebly.com/uploads/8/2/6/1/82610606/20170824-18262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23515" r="22956" b="28987"/>
          <a:stretch/>
        </p:blipFill>
        <p:spPr bwMode="auto">
          <a:xfrm>
            <a:off x="1135624" y="3017685"/>
            <a:ext cx="902970" cy="15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adysmithccandtrack.weebly.com/uploads/8/2/6/1/82610606/20170829-172607-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t="11930" r="15642" b="15542"/>
          <a:stretch/>
        </p:blipFill>
        <p:spPr bwMode="auto">
          <a:xfrm>
            <a:off x="1058210" y="4439448"/>
            <a:ext cx="1064683" cy="18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dysmithccandtrack.weebly.com/uploads/8/2/6/1/82610606/20170829-172626-1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9161" r="28439" b="44488"/>
          <a:stretch/>
        </p:blipFill>
        <p:spPr bwMode="auto">
          <a:xfrm>
            <a:off x="2960147" y="4082700"/>
            <a:ext cx="1319064" cy="17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adysmithccandtrack.weebly.com/uploads/8/2/6/1/82610606/20170829-172640-1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t="18896" r="41467" b="40016"/>
          <a:stretch/>
        </p:blipFill>
        <p:spPr bwMode="auto">
          <a:xfrm>
            <a:off x="6067139" y="22145"/>
            <a:ext cx="1077190" cy="18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adysmithccandtrack.weebly.com/uploads/8/2/6/1/82610606/20170829-172721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6" t="13575" r="30724" b="35078"/>
          <a:stretch/>
        </p:blipFill>
        <p:spPr bwMode="auto">
          <a:xfrm>
            <a:off x="2016117" y="4829052"/>
            <a:ext cx="762714" cy="18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adysmithccandtrack.weebly.com/uploads/8/2/6/1/82610606/20170914-164706-1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t="18952" r="28723" b="18380"/>
          <a:stretch/>
        </p:blipFill>
        <p:spPr bwMode="auto">
          <a:xfrm>
            <a:off x="-8936" y="4797748"/>
            <a:ext cx="1097418" cy="20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ladysmithccandtrack.weebly.com/uploads/8/2/6/1/82610606/20170914-164923-1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15491" r="26854" b="39863"/>
          <a:stretch/>
        </p:blipFill>
        <p:spPr bwMode="auto">
          <a:xfrm>
            <a:off x="2718327" y="5513229"/>
            <a:ext cx="1006409" cy="13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ladysmithccandtrack.weebly.com/uploads/8/2/6/1/82610606/20170921-165254-1-1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0" t="22322" r="14712" b="26076"/>
          <a:stretch/>
        </p:blipFill>
        <p:spPr bwMode="auto">
          <a:xfrm>
            <a:off x="6916087" y="8155"/>
            <a:ext cx="1043626" cy="20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adysmithccandtrack.weebly.com/uploads/8/2/6/1/82610606/20170829-174043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5"/>
          <a:stretch/>
        </p:blipFill>
        <p:spPr bwMode="auto">
          <a:xfrm>
            <a:off x="6692374" y="1862374"/>
            <a:ext cx="1816383" cy="25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ladysmithccandtrack.weebly.com/uploads/8/2/6/1/82610606/20171010-163337-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t="29808" r="32895" b="43419"/>
          <a:stretch/>
        </p:blipFill>
        <p:spPr bwMode="auto">
          <a:xfrm>
            <a:off x="6240981" y="3681173"/>
            <a:ext cx="1192972" cy="1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ladysmithccandtrack.weebly.com/uploads/8/2/6/1/82610606/20171010-163420-1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4" t="16188" r="28421" b="43805"/>
          <a:stretch/>
        </p:blipFill>
        <p:spPr bwMode="auto">
          <a:xfrm>
            <a:off x="3613757" y="5131456"/>
            <a:ext cx="1056299" cy="17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ladysmithccandtrack.weebly.com/uploads/8/2/6/1/82610606/20171020-162719-1_orig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6" r="37325"/>
          <a:stretch/>
        </p:blipFill>
        <p:spPr bwMode="auto">
          <a:xfrm>
            <a:off x="7314891" y="3839163"/>
            <a:ext cx="867458" cy="26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adysmithccandtrack.weebly.com/uploads/8/2/6/1/82610606/20170921-174813-1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6" r="21510" b="37610"/>
          <a:stretch/>
        </p:blipFill>
        <p:spPr bwMode="auto">
          <a:xfrm>
            <a:off x="1089473" y="5587182"/>
            <a:ext cx="1648212" cy="12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adysmithccandtrack.weebly.com/uploads/8/2/6/1/82610606/20170914-174336-1.jpg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t="19456" r="38078" b="32002"/>
          <a:stretch/>
        </p:blipFill>
        <p:spPr bwMode="auto">
          <a:xfrm>
            <a:off x="4626093" y="5139173"/>
            <a:ext cx="878889" cy="17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adysmithccandtrack.weebly.com/uploads/8/2/6/1/82610606/20170921-173124-1.jp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0" t="6187" r="32278" b="41714"/>
          <a:stretch/>
        </p:blipFill>
        <p:spPr bwMode="auto">
          <a:xfrm>
            <a:off x="10167210" y="-17763"/>
            <a:ext cx="941033" cy="163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adysmithccandtrack.weebly.com/uploads/8/2/6/1/82610606/20170921-164845-1.jpg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35956" r="17123" b="26305"/>
          <a:stretch/>
        </p:blipFill>
        <p:spPr bwMode="auto">
          <a:xfrm>
            <a:off x="8390929" y="1948154"/>
            <a:ext cx="1158483" cy="1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adysmithccandtrack.weebly.com/uploads/8/2/6/1/82610606/20170914-164812-1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5335" r="21666" b="26198"/>
          <a:stretch/>
        </p:blipFill>
        <p:spPr bwMode="auto">
          <a:xfrm>
            <a:off x="5494944" y="5077817"/>
            <a:ext cx="748976" cy="14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ladysmithccandtrack.weebly.com/uploads/8/2/6/1/82610606/20170914-164809-1.jp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3" t="18173" r="17914" b="30911"/>
          <a:stretch/>
        </p:blipFill>
        <p:spPr bwMode="auto">
          <a:xfrm>
            <a:off x="6236558" y="5244607"/>
            <a:ext cx="1078333" cy="16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ladysmithccandtrack.weebly.com/uploads/8/2/6/1/82610606/20170914-164651-1.jp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4" t="19239" b="16664"/>
          <a:stretch/>
        </p:blipFill>
        <p:spPr bwMode="auto">
          <a:xfrm>
            <a:off x="8175534" y="3566728"/>
            <a:ext cx="994299" cy="17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ladysmithccandtrack.weebly.com/uploads/8/2/6/1/82610606/20170914-164541-1.jpg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3" t="24612" r="22009" b="19393"/>
          <a:stretch/>
        </p:blipFill>
        <p:spPr bwMode="auto">
          <a:xfrm>
            <a:off x="11103659" y="0"/>
            <a:ext cx="1088341" cy="20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adysmithccandtrack.weebly.com/uploads/8/2/6/1/82610606/20170914-162755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17" y="3079312"/>
            <a:ext cx="1001064" cy="17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adysmithccandtrack.weebly.com/uploads/8/2/6/1/82610606/20170907-163510-1.jpg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6" t="36873" r="14629" b="18910"/>
          <a:stretch/>
        </p:blipFill>
        <p:spPr bwMode="auto">
          <a:xfrm>
            <a:off x="9452766" y="1903779"/>
            <a:ext cx="932156" cy="13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adysmithccandtrack.weebly.com/uploads/8/2/6/1/82610606/20170829-174258.jpg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8" t="18721" r="10939" b="24599"/>
          <a:stretch/>
        </p:blipFill>
        <p:spPr bwMode="auto">
          <a:xfrm>
            <a:off x="10264171" y="1461454"/>
            <a:ext cx="710214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adysmithccandtrack.weebly.com/uploads/8/2/6/1/82610606/20170829-172703-1.jpg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7520" r="27767" b="42245"/>
          <a:stretch/>
        </p:blipFill>
        <p:spPr bwMode="auto">
          <a:xfrm>
            <a:off x="10974384" y="1572207"/>
            <a:ext cx="1217615" cy="20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adysmithccandtrack.weebly.com/uploads/8/2/6/1/82610606/20170829-172646-1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8547" r="28045" b="14201"/>
          <a:stretch/>
        </p:blipFill>
        <p:spPr bwMode="auto">
          <a:xfrm>
            <a:off x="10073822" y="3017685"/>
            <a:ext cx="900561" cy="19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ladysmithccandtrack.weebly.com/uploads/8/2/6/1/82610606/20170829-161149-1.jpg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8764" r="26947" b="11264"/>
          <a:stretch/>
        </p:blipFill>
        <p:spPr bwMode="auto">
          <a:xfrm>
            <a:off x="8175533" y="5014969"/>
            <a:ext cx="772357" cy="18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ladysmithccandtrack.weebly.com/uploads/8/2/6/1/82610606/20170914-180419-1.jpg"/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20801" r="32450" b="17548"/>
          <a:stretch/>
        </p:blipFill>
        <p:spPr bwMode="auto">
          <a:xfrm>
            <a:off x="8874651" y="4794295"/>
            <a:ext cx="969944" cy="171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adysmithccandtrack.weebly.com/uploads/8/2/6/1/82610606/20170914-170451-1.jpg"/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9" t="28048" r="15059" b="27524"/>
          <a:stretch/>
        </p:blipFill>
        <p:spPr bwMode="auto">
          <a:xfrm>
            <a:off x="10908427" y="3623726"/>
            <a:ext cx="1283572" cy="22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ladysmithccandtrack.weebly.com/uploads/8/2/6/1/82610606/20170914-165349-1.jpg"/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t="22030" r="22118" b="29920"/>
          <a:stretch/>
        </p:blipFill>
        <p:spPr bwMode="auto">
          <a:xfrm>
            <a:off x="9832747" y="4791343"/>
            <a:ext cx="1141635" cy="16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s://ladysmithccandtrack.weebly.com/uploads/8/2/6/1/82610606/20170914-162746.jpg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12780" r="8388" b="28845"/>
          <a:stretch/>
        </p:blipFill>
        <p:spPr bwMode="auto">
          <a:xfrm>
            <a:off x="7307752" y="5627914"/>
            <a:ext cx="914400" cy="12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s://ladysmithccandtrack.weebly.com/uploads/8/2/6/1/82610606/20171010-180710.jpg"/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 b="39428"/>
          <a:stretch/>
        </p:blipFill>
        <p:spPr bwMode="auto">
          <a:xfrm>
            <a:off x="8931479" y="5786746"/>
            <a:ext cx="3264236" cy="11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41000">
              <a:srgbClr val="C9A6E4"/>
            </a:gs>
            <a:gs pos="12000">
              <a:srgbClr val="7030A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latin typeface="Arial Black" panose="020B0A04020102020204" pitchFamily="34" charset="0"/>
              </a:rPr>
              <a:t>MS Boys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2134235"/>
            <a:ext cx="1197483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Blake Prince, 8 		</a:t>
            </a:r>
            <a:r>
              <a:rPr lang="en-US" dirty="0" smtClean="0">
                <a:latin typeface="Arial Black" panose="020B0A04020102020204" pitchFamily="34" charset="0"/>
              </a:rPr>
              <a:t>		Riley </a:t>
            </a:r>
            <a:r>
              <a:rPr lang="en-US" dirty="0">
                <a:latin typeface="Arial Black" panose="020B0A04020102020204" pitchFamily="34" charset="0"/>
              </a:rPr>
              <a:t>Anderson, </a:t>
            </a:r>
            <a:r>
              <a:rPr lang="en-US" dirty="0" smtClean="0">
                <a:latin typeface="Arial Black" panose="020B0A04020102020204" pitchFamily="34" charset="0"/>
              </a:rPr>
              <a:t>6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Marcus Hanson, 7 </a:t>
            </a:r>
            <a:r>
              <a:rPr lang="en-US" dirty="0" smtClean="0">
                <a:latin typeface="Arial Black" panose="020B0A04020102020204" pitchFamily="34" charset="0"/>
              </a:rPr>
              <a:t>				Mateo </a:t>
            </a:r>
            <a:r>
              <a:rPr lang="en-US" dirty="0" err="1">
                <a:latin typeface="Arial Black" panose="020B0A04020102020204" pitchFamily="34" charset="0"/>
              </a:rPr>
              <a:t>DeJesus</a:t>
            </a:r>
            <a:r>
              <a:rPr lang="en-US" dirty="0">
                <a:latin typeface="Arial Black" panose="020B0A04020102020204" pitchFamily="34" charset="0"/>
              </a:rPr>
              <a:t>-Bowles, </a:t>
            </a:r>
            <a:r>
              <a:rPr lang="en-US" dirty="0" smtClean="0">
                <a:latin typeface="Arial Black" panose="020B0A04020102020204" pitchFamily="34" charset="0"/>
              </a:rPr>
              <a:t>6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Brandon </a:t>
            </a:r>
            <a:r>
              <a:rPr lang="en-US" dirty="0" err="1">
                <a:latin typeface="Arial Black" panose="020B0A04020102020204" pitchFamily="34" charset="0"/>
              </a:rPr>
              <a:t>Kroening</a:t>
            </a:r>
            <a:r>
              <a:rPr lang="en-US" dirty="0">
                <a:latin typeface="Arial Black" panose="020B0A04020102020204" pitchFamily="34" charset="0"/>
              </a:rPr>
              <a:t>, 7 </a:t>
            </a:r>
            <a:r>
              <a:rPr lang="en-US" dirty="0" smtClean="0">
                <a:latin typeface="Arial Black" panose="020B0A04020102020204" pitchFamily="34" charset="0"/>
              </a:rPr>
              <a:t>			Evan </a:t>
            </a:r>
            <a:r>
              <a:rPr lang="en-US" dirty="0" err="1">
                <a:latin typeface="Arial Black" panose="020B0A04020102020204" pitchFamily="34" charset="0"/>
              </a:rPr>
              <a:t>Loe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smtClean="0">
                <a:latin typeface="Arial Black" panose="020B0A04020102020204" pitchFamily="34" charset="0"/>
              </a:rPr>
              <a:t>6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Eli Rogers, 7 </a:t>
            </a:r>
            <a:r>
              <a:rPr lang="en-US" dirty="0" smtClean="0">
                <a:latin typeface="Arial Black" panose="020B0A04020102020204" pitchFamily="34" charset="0"/>
              </a:rPr>
              <a:t>					Jaxen Donohue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smtClean="0">
                <a:latin typeface="Arial Black" panose="020B0A04020102020204" pitchFamily="34" charset="0"/>
              </a:rPr>
              <a:t>5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Jeremiah Sanderson, 7 </a:t>
            </a:r>
            <a:r>
              <a:rPr lang="en-US" dirty="0" smtClean="0">
                <a:latin typeface="Arial Black" panose="020B0A04020102020204" pitchFamily="34" charset="0"/>
              </a:rPr>
              <a:t>			Timmy </a:t>
            </a:r>
            <a:r>
              <a:rPr lang="en-US" dirty="0" err="1">
                <a:latin typeface="Arial Black" panose="020B0A04020102020204" pitchFamily="34" charset="0"/>
              </a:rPr>
              <a:t>Meltz</a:t>
            </a:r>
            <a:r>
              <a:rPr lang="en-US" dirty="0">
                <a:latin typeface="Arial Black" panose="020B0A04020102020204" pitchFamily="34" charset="0"/>
              </a:rPr>
              <a:t>, 5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60000"/>
                <a:lumOff val="40000"/>
              </a:schemeClr>
            </a:gs>
            <a:gs pos="53000">
              <a:srgbClr val="C9A6E4"/>
            </a:gs>
            <a:gs pos="40000">
              <a:schemeClr val="bg1">
                <a:lumMod val="95000"/>
              </a:schemeClr>
            </a:gs>
            <a:gs pos="1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dysmithccandtrack.weebly.com/uploads/8/2/6/1/82610606/hs-team-fun1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8238" r="7362"/>
          <a:stretch/>
        </p:blipFill>
        <p:spPr bwMode="auto">
          <a:xfrm>
            <a:off x="7920990" y="3557146"/>
            <a:ext cx="3840480" cy="307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005"/>
            <a:ext cx="10515600" cy="1157605"/>
          </a:xfrm>
        </p:spPr>
        <p:txBody>
          <a:bodyPr/>
          <a:lstStyle/>
          <a:p>
            <a:pPr algn="ctr"/>
            <a:r>
              <a:rPr lang="en-US" b="1" u="sng" dirty="0">
                <a:latin typeface="Arial Black" panose="020B0A04020102020204" pitchFamily="34" charset="0"/>
              </a:rPr>
              <a:t>HS Season Awards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" y="1451610"/>
            <a:ext cx="10740390" cy="3909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/>
              <a:t>Participated</a:t>
            </a:r>
            <a:r>
              <a:rPr lang="en-US" sz="3600" dirty="0"/>
              <a:t> - Finished the season, but didn’t complete and/or make-up all the required team </a:t>
            </a:r>
            <a:r>
              <a:rPr lang="en-US" sz="3600" dirty="0" smtClean="0"/>
              <a:t>events</a:t>
            </a:r>
          </a:p>
          <a:p>
            <a:pPr marL="0" indent="0">
              <a:buNone/>
            </a:pPr>
            <a:endParaRPr lang="en-US" sz="1600" b="0" dirty="0" smtClean="0">
              <a:effectLst/>
            </a:endParaRPr>
          </a:p>
          <a:p>
            <a:pPr marL="0" indent="0">
              <a:buNone/>
            </a:pPr>
            <a:r>
              <a:rPr lang="en-US" sz="3600" b="1" u="sng" dirty="0"/>
              <a:t>Completed</a:t>
            </a:r>
            <a:r>
              <a:rPr lang="en-US" sz="3600" dirty="0"/>
              <a:t> - Finished the season and completed and/or made-up all the required team </a:t>
            </a:r>
            <a:r>
              <a:rPr lang="en-US" sz="3600" dirty="0" smtClean="0"/>
              <a:t>events</a:t>
            </a:r>
          </a:p>
          <a:p>
            <a:pPr marL="0" indent="0">
              <a:buNone/>
            </a:pPr>
            <a:endParaRPr lang="en-US" sz="3600" b="0" dirty="0" smtClean="0">
              <a:effectLst/>
            </a:endParaRPr>
          </a:p>
          <a:p>
            <a:pPr marL="0" indent="0">
              <a:buNone/>
            </a:pPr>
            <a:r>
              <a:rPr lang="en-US" sz="3600" b="1" u="sng" dirty="0"/>
              <a:t>Letter Award</a:t>
            </a:r>
            <a:r>
              <a:rPr lang="en-US" sz="3600" dirty="0"/>
              <a:t> - Completed the season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and earned </a:t>
            </a:r>
            <a:r>
              <a:rPr lang="en-US" sz="3600" dirty="0"/>
              <a:t>50 or more wins</a:t>
            </a:r>
          </a:p>
        </p:txBody>
      </p:sp>
    </p:spTree>
    <p:extLst>
      <p:ext uri="{BB962C8B-B14F-4D97-AF65-F5344CB8AC3E}">
        <p14:creationId xmlns:p14="http://schemas.microsoft.com/office/powerpoint/2010/main" val="2117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60000"/>
                <a:lumOff val="40000"/>
              </a:schemeClr>
            </a:gs>
            <a:gs pos="33000">
              <a:srgbClr val="C9A6E4"/>
            </a:gs>
            <a:gs pos="86500">
              <a:schemeClr val="bg1">
                <a:lumMod val="95000"/>
              </a:schemeClr>
            </a:gs>
            <a:gs pos="99000">
              <a:srgbClr val="7030A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467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atin typeface="Arial Black" panose="020B0A04020102020204" pitchFamily="34" charset="0"/>
              </a:rPr>
              <a:t>HS Girls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770" y="1677034"/>
            <a:ext cx="6385560" cy="4746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Serenity </a:t>
            </a:r>
            <a:r>
              <a:rPr lang="en-US" sz="3400" dirty="0" err="1"/>
              <a:t>Hetke</a:t>
            </a:r>
            <a:r>
              <a:rPr lang="en-US" sz="3400" dirty="0"/>
              <a:t>, 12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err="1" smtClean="0"/>
              <a:t>Brookelle</a:t>
            </a:r>
            <a:r>
              <a:rPr lang="en-US" sz="3400" dirty="0" smtClean="0"/>
              <a:t> </a:t>
            </a:r>
            <a:r>
              <a:rPr lang="en-US" sz="3400" dirty="0"/>
              <a:t>Davis, 11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Kylee </a:t>
            </a:r>
            <a:r>
              <a:rPr lang="en-US" sz="3400" dirty="0"/>
              <a:t>Becker, 9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Erica </a:t>
            </a:r>
            <a:r>
              <a:rPr lang="en-US" sz="3400" dirty="0" err="1" smtClean="0"/>
              <a:t>Loe</a:t>
            </a:r>
            <a:r>
              <a:rPr lang="en-US" sz="3400" dirty="0" smtClean="0"/>
              <a:t>, 9</a:t>
            </a:r>
            <a:endParaRPr lang="en-US" sz="3400" b="0" dirty="0" smtClean="0">
              <a:effectLst/>
            </a:endParaRPr>
          </a:p>
          <a:p>
            <a:pPr marL="0" indent="0">
              <a:buNone/>
            </a:pPr>
            <a:r>
              <a:rPr lang="en-US" sz="3400" dirty="0" err="1" smtClean="0"/>
              <a:t>Maddy</a:t>
            </a:r>
            <a:r>
              <a:rPr lang="en-US" sz="3400" dirty="0" smtClean="0"/>
              <a:t> Nybakke, 9</a:t>
            </a:r>
            <a:endParaRPr lang="en-US" sz="3400" b="0" dirty="0" smtClean="0">
              <a:effectLst/>
            </a:endParaRPr>
          </a:p>
          <a:p>
            <a:pPr marL="0" indent="0">
              <a:buNone/>
            </a:pPr>
            <a:r>
              <a:rPr lang="en-US" sz="3400" dirty="0" smtClean="0"/>
              <a:t>Ellie </a:t>
            </a:r>
            <a:r>
              <a:rPr lang="en-US" sz="3400" dirty="0" err="1"/>
              <a:t>Poradish</a:t>
            </a:r>
            <a:r>
              <a:rPr lang="en-US" sz="3400" dirty="0"/>
              <a:t>, 9</a:t>
            </a:r>
            <a:endParaRPr lang="en-US" sz="3400" b="0" dirty="0" smtClean="0">
              <a:effectLst/>
            </a:endParaRPr>
          </a:p>
          <a:p>
            <a:pPr marL="0" indent="0">
              <a:buNone/>
            </a:pPr>
            <a:r>
              <a:rPr lang="en-US" sz="3400" dirty="0"/>
              <a:t>Esperanza </a:t>
            </a:r>
            <a:r>
              <a:rPr lang="en-US" sz="3400" dirty="0" err="1"/>
              <a:t>DeJesus</a:t>
            </a:r>
            <a:r>
              <a:rPr lang="en-US" sz="3400" dirty="0"/>
              <a:t>-Bowles, 9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Rachel </a:t>
            </a:r>
            <a:r>
              <a:rPr lang="en-US" sz="3400" dirty="0" err="1"/>
              <a:t>Sovacool</a:t>
            </a:r>
            <a:r>
              <a:rPr lang="en-US" sz="3400" dirty="0"/>
              <a:t>, 9</a:t>
            </a:r>
            <a:endParaRPr lang="en-US" sz="3400" b="0" dirty="0" smtClean="0">
              <a:effectLst/>
            </a:endParaRPr>
          </a:p>
          <a:p>
            <a:pPr marL="0" indent="0">
              <a:buNone/>
            </a:pP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/>
          </a:p>
        </p:txBody>
      </p:sp>
      <p:pic>
        <p:nvPicPr>
          <p:cNvPr id="3074" name="Picture 2" descr="Image result for cross countr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937260"/>
            <a:ext cx="3614351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60000"/>
                <a:lumOff val="40000"/>
              </a:schemeClr>
            </a:gs>
            <a:gs pos="33000">
              <a:srgbClr val="C9A6E4"/>
            </a:gs>
            <a:gs pos="99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00062"/>
            <a:ext cx="5504814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 Black" panose="020B0A04020102020204" pitchFamily="34" charset="0"/>
              </a:rPr>
              <a:t>HS Boys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49" y="1825625"/>
            <a:ext cx="50537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Christian Gomez, 12</a:t>
            </a:r>
          </a:p>
          <a:p>
            <a:pPr marL="0" indent="0">
              <a:buNone/>
            </a:pPr>
            <a:r>
              <a:rPr lang="en-US" sz="4000" dirty="0"/>
              <a:t>Connor Berg, 11</a:t>
            </a:r>
          </a:p>
          <a:p>
            <a:pPr marL="0" indent="0">
              <a:buNone/>
            </a:pPr>
            <a:r>
              <a:rPr lang="en-US" sz="4000" dirty="0"/>
              <a:t>Bryce </a:t>
            </a:r>
            <a:r>
              <a:rPr lang="en-US" sz="4000" dirty="0" err="1" smtClean="0"/>
              <a:t>Gudis</a:t>
            </a:r>
            <a:r>
              <a:rPr lang="en-US" sz="4000" dirty="0" smtClean="0"/>
              <a:t>-Steffen, </a:t>
            </a:r>
            <a:r>
              <a:rPr lang="en-US" sz="4000" dirty="0"/>
              <a:t>10</a:t>
            </a:r>
          </a:p>
          <a:p>
            <a:pPr marL="0" indent="0">
              <a:buNone/>
            </a:pPr>
            <a:r>
              <a:rPr lang="en-US" sz="4000" dirty="0"/>
              <a:t>Bronson Davis, 9</a:t>
            </a:r>
          </a:p>
          <a:p>
            <a:pPr marL="0" indent="0">
              <a:buNone/>
            </a:pPr>
            <a:r>
              <a:rPr lang="en-US" sz="4000" dirty="0"/>
              <a:t>Austin </a:t>
            </a:r>
            <a:r>
              <a:rPr lang="en-US" sz="4000" dirty="0" err="1"/>
              <a:t>Kroening</a:t>
            </a:r>
            <a:r>
              <a:rPr lang="en-US" sz="4000" dirty="0"/>
              <a:t>, 9</a:t>
            </a:r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14" y="1027906"/>
            <a:ext cx="5010786" cy="394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570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60000"/>
                <a:lumOff val="40000"/>
              </a:schemeClr>
            </a:gs>
            <a:gs pos="59000">
              <a:srgbClr val="C9A6E4"/>
            </a:gs>
            <a:gs pos="99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100" y="617220"/>
            <a:ext cx="106299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/>
              <a:t>2000 Career Wins</a:t>
            </a:r>
            <a:endParaRPr lang="en-US" sz="6000" b="0" dirty="0" smtClean="0">
              <a:effectLst/>
            </a:endParaRPr>
          </a:p>
          <a:p>
            <a:pPr fontAlgn="base"/>
            <a:r>
              <a:rPr lang="en-US" sz="4000" b="0" dirty="0" smtClean="0">
                <a:effectLst/>
              </a:rPr>
              <a:t/>
            </a:r>
            <a:br>
              <a:rPr lang="en-US" sz="4000" b="0" dirty="0" smtClean="0">
                <a:effectLst/>
              </a:rPr>
            </a:br>
            <a:r>
              <a:rPr lang="en-US" sz="4000" b="1" u="sng" dirty="0"/>
              <a:t>Win</a:t>
            </a:r>
            <a:r>
              <a:rPr lang="en-US" sz="4000" dirty="0"/>
              <a:t> - number of people you beat in a meet</a:t>
            </a:r>
          </a:p>
          <a:p>
            <a:pPr lvl="1" fontAlgn="base"/>
            <a:r>
              <a:rPr lang="en-US" sz="4000" dirty="0"/>
              <a:t>Example: 15th/90 = 75 wins</a:t>
            </a:r>
          </a:p>
          <a:p>
            <a:pPr fontAlgn="base"/>
            <a:r>
              <a:rPr lang="en-US" sz="4000" b="0" dirty="0" smtClean="0">
                <a:effectLst/>
              </a:rPr>
              <a:t/>
            </a:r>
            <a:br>
              <a:rPr lang="en-US" sz="4000" b="0" dirty="0" smtClean="0">
                <a:effectLst/>
              </a:rPr>
            </a:br>
            <a:r>
              <a:rPr lang="en-US" sz="4000" dirty="0"/>
              <a:t>Over a 4 year HS Career</a:t>
            </a:r>
          </a:p>
          <a:p>
            <a:pPr marL="1028700" lvl="1" indent="-571500" fontAlgn="base">
              <a:buFont typeface="Arial" panose="020B0604020202020204" pitchFamily="34" charset="0"/>
              <a:buChar char="•"/>
            </a:pPr>
            <a:r>
              <a:rPr lang="en-US" sz="4000" dirty="0"/>
              <a:t>Need an average of 500 wins per season</a:t>
            </a:r>
          </a:p>
          <a:p>
            <a:pPr marL="1028700" lvl="1" indent="-571500" fontAlgn="base">
              <a:buFont typeface="Arial" panose="020B0604020202020204" pitchFamily="34" charset="0"/>
              <a:buChar char="•"/>
            </a:pPr>
            <a:r>
              <a:rPr lang="en-US" sz="4000" dirty="0"/>
              <a:t>Need an average of about 50 wins per meet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45" y="320041"/>
            <a:ext cx="1991335" cy="30518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1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4">
                <a:lumMod val="60000"/>
                <a:lumOff val="40000"/>
              </a:schemeClr>
            </a:gs>
            <a:gs pos="61000">
              <a:srgbClr val="C9A6E4"/>
            </a:gs>
            <a:gs pos="74000">
              <a:srgbClr val="7030A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3655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latin typeface="Calisto MT" panose="02040603050505030304" pitchFamily="18" charset="0"/>
              </a:rPr>
              <a:t>2000 Career Wins Milestone</a:t>
            </a:r>
            <a:r>
              <a:rPr lang="en-US" sz="4800" b="0" dirty="0" smtClean="0">
                <a:effectLst/>
              </a:rPr>
              <a:t/>
            </a:r>
            <a:br>
              <a:rPr lang="en-US" sz="4800" b="0" dirty="0" smtClean="0">
                <a:effectLst/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663" y="22713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8800" dirty="0"/>
              <a:t>Connor </a:t>
            </a:r>
            <a:r>
              <a:rPr lang="en-US" sz="8800" dirty="0" smtClean="0"/>
              <a:t>Berg</a:t>
            </a:r>
          </a:p>
          <a:p>
            <a:pPr marL="0" indent="0">
              <a:buNone/>
            </a:pPr>
            <a:endParaRPr lang="en-US" sz="3600" b="0" dirty="0" smtClean="0">
              <a:effectLst/>
            </a:endParaRPr>
          </a:p>
          <a:p>
            <a:pPr marL="0" indent="0" fontAlgn="base">
              <a:buNone/>
            </a:pPr>
            <a:r>
              <a:rPr lang="en-US" sz="4400" dirty="0"/>
              <a:t>2000th career win </a:t>
            </a:r>
            <a:endParaRPr lang="en-US" sz="4400" dirty="0" smtClean="0"/>
          </a:p>
          <a:p>
            <a:pPr marL="0" indent="0" fontAlgn="base">
              <a:buNone/>
            </a:pPr>
            <a:r>
              <a:rPr lang="en-US" sz="4400" dirty="0" smtClean="0"/>
              <a:t>on </a:t>
            </a:r>
            <a:r>
              <a:rPr lang="en-US" sz="4400" dirty="0"/>
              <a:t>10/3/17 at Hayward</a:t>
            </a:r>
          </a:p>
        </p:txBody>
      </p:sp>
      <p:pic>
        <p:nvPicPr>
          <p:cNvPr id="6" name="Picture 4" descr="https://ladysmithccandtrack.weebly.com/uploads/8/2/6/1/82610606/5157-1507683761215_ori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3" t="15224" r="19127"/>
          <a:stretch/>
        </p:blipFill>
        <p:spPr bwMode="auto">
          <a:xfrm>
            <a:off x="8382000" y="1472027"/>
            <a:ext cx="1538493" cy="48373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684</Words>
  <Application>Microsoft Office PowerPoint</Application>
  <PresentationFormat>Widescreen</PresentationFormat>
  <Paragraphs>217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Algerian</vt:lpstr>
      <vt:lpstr>Arial</vt:lpstr>
      <vt:lpstr>Arial Black</vt:lpstr>
      <vt:lpstr>Bodoni MT</vt:lpstr>
      <vt:lpstr>Book Antiqua</vt:lpstr>
      <vt:lpstr>Britannic Bold</vt:lpstr>
      <vt:lpstr>Broadway</vt:lpstr>
      <vt:lpstr>Calibri</vt:lpstr>
      <vt:lpstr>Calibri Light</vt:lpstr>
      <vt:lpstr>Calisto MT</vt:lpstr>
      <vt:lpstr>Cambria</vt:lpstr>
      <vt:lpstr>Cambria Math</vt:lpstr>
      <vt:lpstr>Colonna MT</vt:lpstr>
      <vt:lpstr>Office Theme</vt:lpstr>
      <vt:lpstr>to the 2017 Ladysmith  Cross Country Awards Ceremony</vt:lpstr>
      <vt:lpstr>MS Season Awards </vt:lpstr>
      <vt:lpstr>MS Girls Team</vt:lpstr>
      <vt:lpstr>MS Boys Team</vt:lpstr>
      <vt:lpstr>HS Season Awards</vt:lpstr>
      <vt:lpstr>HS Girls Team</vt:lpstr>
      <vt:lpstr>HS Boys Team</vt:lpstr>
      <vt:lpstr>PowerPoint Presentation</vt:lpstr>
      <vt:lpstr>2000 Career Wins Milestone </vt:lpstr>
      <vt:lpstr>2000 Career Wins Milestone</vt:lpstr>
      <vt:lpstr>2017 All-Area Cross Country Recipients</vt:lpstr>
      <vt:lpstr>All-Conference Honors </vt:lpstr>
      <vt:lpstr>All-Conference Honors</vt:lpstr>
      <vt:lpstr>State Qualifiers / WCCCA Academic All-State  </vt:lpstr>
      <vt:lpstr>State Qualifiers / WCCCA Academic All-State</vt:lpstr>
      <vt:lpstr>Newcomers of the Year </vt:lpstr>
      <vt:lpstr>Girls Newcomer of the Year</vt:lpstr>
      <vt:lpstr>Boys Newcomer of the Year </vt:lpstr>
      <vt:lpstr>Coach’s Awards</vt:lpstr>
      <vt:lpstr>Girls Coach’s Award</vt:lpstr>
      <vt:lpstr>Boys Coach’s Award</vt:lpstr>
      <vt:lpstr>MVPs</vt:lpstr>
      <vt:lpstr>Girls MVP</vt:lpstr>
      <vt:lpstr>Boys MVP</vt:lpstr>
      <vt:lpstr>Scholar Athletes</vt:lpstr>
      <vt:lpstr>MS Girls Scholar Athletes </vt:lpstr>
      <vt:lpstr>MS Boys Scholar Athletes</vt:lpstr>
      <vt:lpstr>HS Scholar Athletes </vt:lpstr>
      <vt:lpstr>PowerPoint Presentation</vt:lpstr>
      <vt:lpstr>Senior Awards </vt:lpstr>
      <vt:lpstr>Progression of the 5 Program Goals Award</vt:lpstr>
      <vt:lpstr>PowerPoint Presentation</vt:lpstr>
    </vt:vector>
  </TitlesOfParts>
  <Company>School district of Ladysmith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Becker</dc:creator>
  <cp:lastModifiedBy>%username%</cp:lastModifiedBy>
  <cp:revision>105</cp:revision>
  <dcterms:created xsi:type="dcterms:W3CDTF">2017-10-31T14:41:50Z</dcterms:created>
  <dcterms:modified xsi:type="dcterms:W3CDTF">2017-11-08T19:54:56Z</dcterms:modified>
</cp:coreProperties>
</file>